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56" r:id="rId6"/>
    <p:sldId id="1036" r:id="rId7"/>
    <p:sldId id="1043" r:id="rId8"/>
    <p:sldId id="1089" r:id="rId9"/>
    <p:sldId id="1041" r:id="rId10"/>
    <p:sldId id="1045" r:id="rId11"/>
    <p:sldId id="1042" r:id="rId12"/>
    <p:sldId id="1050" r:id="rId13"/>
    <p:sldId id="1090" r:id="rId14"/>
    <p:sldId id="1091" r:id="rId15"/>
    <p:sldId id="1092" r:id="rId16"/>
    <p:sldId id="1082" r:id="rId17"/>
    <p:sldId id="1093" r:id="rId18"/>
    <p:sldId id="1056" r:id="rId19"/>
    <p:sldId id="1094" r:id="rId20"/>
    <p:sldId id="1084" r:id="rId21"/>
    <p:sldId id="1095" r:id="rId22"/>
    <p:sldId id="1086" r:id="rId23"/>
    <p:sldId id="1096" r:id="rId24"/>
    <p:sldId id="1097" r:id="rId25"/>
    <p:sldId id="1098" r:id="rId26"/>
    <p:sldId id="1099" r:id="rId27"/>
    <p:sldId id="1100" r:id="rId28"/>
    <p:sldId id="1083" r:id="rId29"/>
    <p:sldId id="1087" r:id="rId30"/>
    <p:sldId id="1088" r:id="rId31"/>
    <p:sldId id="1053" r:id="rId32"/>
    <p:sldId id="10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7CEE06-F2EC-F36D-7784-C5536D8854F9}" name="Katy Saunders" initials="KS" userId="S::katys@makersarch.com::7ea6d792-44f9-47fe-903f-6b7794694961" providerId="AD"/>
  <p188:author id="{725E8E76-E840-CCCF-9949-E67AC091DE16}" name="Guest User" initials="GU" userId="S::urn:spo:anon#b3fcdc81c43509c2ba9233a8c0937eab2d424dff28ea4e4090189f7202b7eb0e::" providerId="AD"/>
  <p188:author id="{7BFE407A-A237-8A69-3B91-3BB29BF6F367}" name="Katy Saunders" initials="KS" userId="S::KatyS@makersarch.com::7ea6d792-44f9-47fe-903f-6b7794694961" providerId="AD"/>
  <p188:author id="{BB6C2487-2127-8C6E-FF79-B6ABEF4D33A6}" name="Markus Johnson" initials="MJ" userId="S::MarkusJ@makersarch.com::ec8a423e-8fff-468f-9542-b76e8ea053d9" providerId="AD"/>
  <p188:author id="{F236FBA9-9382-326B-4B78-EB538600F79C}" name="Scott Bonjukian" initials="SB" userId="S::scottb@makersarch.com::20922c24-74d7-42dd-b62a-805dd19db674" providerId="AD"/>
  <p188:author id="{5CA614C3-2369-EA15-DAA3-0502D2153415}" name="Beth Miller" initials="BM" userId="S::bmiller@parametrix.com::636009d1-612a-4b91-a932-846a77c37c9d" providerId="AD"/>
  <p188:author id="{85B5ECCB-55B8-A647-E6D1-BA18FB0A9B2E}" name="Maddie Cheek" initials="MC" userId="S::MCheek@parametrix.com::3ab87b99-5aa1-4c7c-aca8-762a9f5039b5" providerId="AD"/>
  <p188:author id="{1A2A65E3-D3E5-FD62-ECDC-09516F22BFC7}" name="Ian Crozier" initials="IC" userId="S::ianc@makersarch.com::d9be94c2-566d-432d-8b5d-474b9befa3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C2A"/>
    <a:srgbClr val="CB6D6B"/>
    <a:srgbClr val="C0504D"/>
    <a:srgbClr val="28A8DD"/>
    <a:srgbClr val="3ED128"/>
    <a:srgbClr val="023586"/>
    <a:srgbClr val="95B8E3"/>
    <a:srgbClr val="61A1D6"/>
    <a:srgbClr val="4472C4"/>
    <a:srgbClr val="9E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EA6FE-E798-4F4A-8D89-8EE4B1FC2BB0}"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BA45533E-D064-4F9B-BF7F-BF864F86A1FF}">
      <dgm:prSet/>
      <dgm:spPr/>
      <dgm:t>
        <a:bodyPr/>
        <a:lstStyle/>
        <a:p>
          <a:pPr>
            <a:lnSpc>
              <a:spcPct val="100000"/>
            </a:lnSpc>
          </a:pPr>
          <a:r>
            <a:rPr lang="en-US" b="1"/>
            <a:t>Transportation: </a:t>
          </a:r>
          <a:r>
            <a:rPr lang="en-US"/>
            <a:t>flooding can impact major roads, accessibility, and travel safety</a:t>
          </a:r>
        </a:p>
      </dgm:t>
    </dgm:pt>
    <dgm:pt modelId="{A22B0A84-8C24-46C4-8E6C-B1824F364C64}" type="parTrans" cxnId="{E5BE092A-2E93-4B86-A4E3-F3AEB9C96F36}">
      <dgm:prSet/>
      <dgm:spPr/>
      <dgm:t>
        <a:bodyPr/>
        <a:lstStyle/>
        <a:p>
          <a:endParaRPr lang="en-US"/>
        </a:p>
      </dgm:t>
    </dgm:pt>
    <dgm:pt modelId="{DBFD72F1-F60B-4649-9994-1A37358D9DC0}" type="sibTrans" cxnId="{E5BE092A-2E93-4B86-A4E3-F3AEB9C96F36}">
      <dgm:prSet/>
      <dgm:spPr/>
      <dgm:t>
        <a:bodyPr/>
        <a:lstStyle/>
        <a:p>
          <a:pPr>
            <a:lnSpc>
              <a:spcPct val="100000"/>
            </a:lnSpc>
          </a:pPr>
          <a:endParaRPr lang="en-US"/>
        </a:p>
      </dgm:t>
    </dgm:pt>
    <dgm:pt modelId="{AAA9262B-E480-4A1F-B034-F5B415916E0F}">
      <dgm:prSet/>
      <dgm:spPr/>
      <dgm:t>
        <a:bodyPr/>
        <a:lstStyle/>
        <a:p>
          <a:pPr>
            <a:lnSpc>
              <a:spcPct val="100000"/>
            </a:lnSpc>
          </a:pPr>
          <a:r>
            <a:rPr lang="en-US" b="1"/>
            <a:t>Stormwater management infrastructure: </a:t>
          </a:r>
          <a:r>
            <a:rPr lang="en-US"/>
            <a:t>systems will need to accommodate increased intensity of precipitation. More stormwater impacts soil erosion, sediment transport,and increased runoff impairs water quality. </a:t>
          </a:r>
        </a:p>
      </dgm:t>
    </dgm:pt>
    <dgm:pt modelId="{B7A14B8B-5F79-4FED-A192-6143BDAAF6BA}" type="parTrans" cxnId="{B9C15BC3-B023-4DD0-BB73-1BFBAB38688E}">
      <dgm:prSet/>
      <dgm:spPr/>
      <dgm:t>
        <a:bodyPr/>
        <a:lstStyle/>
        <a:p>
          <a:endParaRPr lang="en-US"/>
        </a:p>
      </dgm:t>
    </dgm:pt>
    <dgm:pt modelId="{33488BED-97F5-46A1-8224-D17F4666461A}" type="sibTrans" cxnId="{B9C15BC3-B023-4DD0-BB73-1BFBAB38688E}">
      <dgm:prSet/>
      <dgm:spPr/>
      <dgm:t>
        <a:bodyPr/>
        <a:lstStyle/>
        <a:p>
          <a:pPr>
            <a:lnSpc>
              <a:spcPct val="100000"/>
            </a:lnSpc>
          </a:pPr>
          <a:endParaRPr lang="en-US"/>
        </a:p>
      </dgm:t>
    </dgm:pt>
    <dgm:pt modelId="{910BD65F-ACD4-42BE-874E-0E976884BEFF}">
      <dgm:prSet/>
      <dgm:spPr/>
      <dgm:t>
        <a:bodyPr/>
        <a:lstStyle/>
        <a:p>
          <a:pPr>
            <a:lnSpc>
              <a:spcPct val="100000"/>
            </a:lnSpc>
          </a:pPr>
          <a:r>
            <a:rPr lang="en-US" b="1"/>
            <a:t>Environmental assets: </a:t>
          </a:r>
          <a:r>
            <a:rPr lang="en-US"/>
            <a:t>increased drought conditions impact wildlife, vegetation, increase regional agricultural demand for water, increase wildfire danger.</a:t>
          </a:r>
        </a:p>
      </dgm:t>
    </dgm:pt>
    <dgm:pt modelId="{25EE05B1-B7C2-495F-BEF8-D04B9871E8E6}" type="parTrans" cxnId="{F38F290F-C08F-4A11-82DA-A960931975A4}">
      <dgm:prSet/>
      <dgm:spPr/>
      <dgm:t>
        <a:bodyPr/>
        <a:lstStyle/>
        <a:p>
          <a:endParaRPr lang="en-US"/>
        </a:p>
      </dgm:t>
    </dgm:pt>
    <dgm:pt modelId="{0227197F-5A41-416A-A94C-3128E85AF3AE}" type="sibTrans" cxnId="{F38F290F-C08F-4A11-82DA-A960931975A4}">
      <dgm:prSet/>
      <dgm:spPr/>
      <dgm:t>
        <a:bodyPr/>
        <a:lstStyle/>
        <a:p>
          <a:pPr>
            <a:lnSpc>
              <a:spcPct val="100000"/>
            </a:lnSpc>
          </a:pPr>
          <a:endParaRPr lang="en-US"/>
        </a:p>
      </dgm:t>
    </dgm:pt>
    <dgm:pt modelId="{43EE62EF-0111-4972-89F2-E169C26CF168}">
      <dgm:prSet/>
      <dgm:spPr/>
      <dgm:t>
        <a:bodyPr/>
        <a:lstStyle/>
        <a:p>
          <a:pPr>
            <a:lnSpc>
              <a:spcPct val="100000"/>
            </a:lnSpc>
          </a:pPr>
          <a:r>
            <a:rPr lang="en-US" b="1"/>
            <a:t>Aquifer recharge: </a:t>
          </a:r>
          <a:r>
            <a:rPr lang="en-US"/>
            <a:t>concerns for long-term resiliency of aquifer in light of changing precipitation patterns.</a:t>
          </a:r>
        </a:p>
      </dgm:t>
    </dgm:pt>
    <dgm:pt modelId="{65BD12AA-FB73-470A-9BE1-795AC9C14F25}" type="parTrans" cxnId="{F352C18F-1054-4309-8AAC-AB30C3708D86}">
      <dgm:prSet/>
      <dgm:spPr/>
      <dgm:t>
        <a:bodyPr/>
        <a:lstStyle/>
        <a:p>
          <a:endParaRPr lang="en-US"/>
        </a:p>
      </dgm:t>
    </dgm:pt>
    <dgm:pt modelId="{CE9FF434-FD95-4E63-89FC-6A312FAFB581}" type="sibTrans" cxnId="{F352C18F-1054-4309-8AAC-AB30C3708D86}">
      <dgm:prSet/>
      <dgm:spPr/>
      <dgm:t>
        <a:bodyPr/>
        <a:lstStyle/>
        <a:p>
          <a:endParaRPr lang="en-US"/>
        </a:p>
      </dgm:t>
    </dgm:pt>
    <dgm:pt modelId="{ED382E3D-017C-4DFE-94A1-9C6434DFAD13}" type="pres">
      <dgm:prSet presAssocID="{778EA6FE-E798-4F4A-8D89-8EE4B1FC2BB0}" presName="root" presStyleCnt="0">
        <dgm:presLayoutVars>
          <dgm:dir/>
          <dgm:resizeHandles val="exact"/>
        </dgm:presLayoutVars>
      </dgm:prSet>
      <dgm:spPr/>
    </dgm:pt>
    <dgm:pt modelId="{96F61B77-25A2-4833-B048-EDF375A664CB}" type="pres">
      <dgm:prSet presAssocID="{778EA6FE-E798-4F4A-8D89-8EE4B1FC2BB0}" presName="container" presStyleCnt="0">
        <dgm:presLayoutVars>
          <dgm:dir/>
          <dgm:resizeHandles val="exact"/>
        </dgm:presLayoutVars>
      </dgm:prSet>
      <dgm:spPr/>
    </dgm:pt>
    <dgm:pt modelId="{E7F0BCA6-F623-4E15-854D-583FDAA2F15E}" type="pres">
      <dgm:prSet presAssocID="{BA45533E-D064-4F9B-BF7F-BF864F86A1FF}" presName="compNode" presStyleCnt="0"/>
      <dgm:spPr/>
    </dgm:pt>
    <dgm:pt modelId="{33E30768-3778-4276-8362-7E066656ABCD}" type="pres">
      <dgm:prSet presAssocID="{BA45533E-D064-4F9B-BF7F-BF864F86A1FF}" presName="iconBgRect" presStyleLbl="bgShp" presStyleIdx="0" presStyleCnt="4"/>
      <dgm:spPr/>
    </dgm:pt>
    <dgm:pt modelId="{C2A35C51-165A-494D-A155-6F9DDD1CD50F}" type="pres">
      <dgm:prSet presAssocID="{BA45533E-D064-4F9B-BF7F-BF864F86A1F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 Wash with solid fill"/>
        </a:ext>
      </dgm:extLst>
    </dgm:pt>
    <dgm:pt modelId="{52C24650-CD4D-49B6-A8AA-DE85CED5F0A5}" type="pres">
      <dgm:prSet presAssocID="{BA45533E-D064-4F9B-BF7F-BF864F86A1FF}" presName="spaceRect" presStyleCnt="0"/>
      <dgm:spPr/>
    </dgm:pt>
    <dgm:pt modelId="{A0699827-C2DB-46C7-B284-07BEFBFE0958}" type="pres">
      <dgm:prSet presAssocID="{BA45533E-D064-4F9B-BF7F-BF864F86A1FF}" presName="textRect" presStyleLbl="revTx" presStyleIdx="0" presStyleCnt="4">
        <dgm:presLayoutVars>
          <dgm:chMax val="1"/>
          <dgm:chPref val="1"/>
        </dgm:presLayoutVars>
      </dgm:prSet>
      <dgm:spPr/>
    </dgm:pt>
    <dgm:pt modelId="{165C3518-2118-42C8-914A-B88359E5E249}" type="pres">
      <dgm:prSet presAssocID="{DBFD72F1-F60B-4649-9994-1A37358D9DC0}" presName="sibTrans" presStyleLbl="sibTrans2D1" presStyleIdx="0" presStyleCnt="0"/>
      <dgm:spPr/>
    </dgm:pt>
    <dgm:pt modelId="{27E596CB-4CF2-4357-BD7B-B94C557E73A4}" type="pres">
      <dgm:prSet presAssocID="{AAA9262B-E480-4A1F-B034-F5B415916E0F}" presName="compNode" presStyleCnt="0"/>
      <dgm:spPr/>
    </dgm:pt>
    <dgm:pt modelId="{D72CF7C7-3091-4A66-829B-08009A9796A9}" type="pres">
      <dgm:prSet presAssocID="{AAA9262B-E480-4A1F-B034-F5B415916E0F}" presName="iconBgRect" presStyleLbl="bgShp" presStyleIdx="1" presStyleCnt="4"/>
      <dgm:spPr/>
    </dgm:pt>
    <dgm:pt modelId="{FC89324D-7A60-4CE7-A10E-AB79A7B9370F}" type="pres">
      <dgm:prSet presAssocID="{AAA9262B-E480-4A1F-B034-F5B415916E0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ud With Lightning And Rain with solid fill"/>
        </a:ext>
      </dgm:extLst>
    </dgm:pt>
    <dgm:pt modelId="{43B975D6-2034-4CB3-82B6-E870D6454795}" type="pres">
      <dgm:prSet presAssocID="{AAA9262B-E480-4A1F-B034-F5B415916E0F}" presName="spaceRect" presStyleCnt="0"/>
      <dgm:spPr/>
    </dgm:pt>
    <dgm:pt modelId="{7C7AC8FB-4A47-4B4D-A871-050E76F1827F}" type="pres">
      <dgm:prSet presAssocID="{AAA9262B-E480-4A1F-B034-F5B415916E0F}" presName="textRect" presStyleLbl="revTx" presStyleIdx="1" presStyleCnt="4">
        <dgm:presLayoutVars>
          <dgm:chMax val="1"/>
          <dgm:chPref val="1"/>
        </dgm:presLayoutVars>
      </dgm:prSet>
      <dgm:spPr/>
    </dgm:pt>
    <dgm:pt modelId="{295171BE-770F-451C-9178-4B3EE35C0C22}" type="pres">
      <dgm:prSet presAssocID="{33488BED-97F5-46A1-8224-D17F4666461A}" presName="sibTrans" presStyleLbl="sibTrans2D1" presStyleIdx="0" presStyleCnt="0"/>
      <dgm:spPr/>
    </dgm:pt>
    <dgm:pt modelId="{6C3A3147-0679-4386-8EEE-D7C6E40AAF2F}" type="pres">
      <dgm:prSet presAssocID="{910BD65F-ACD4-42BE-874E-0E976884BEFF}" presName="compNode" presStyleCnt="0"/>
      <dgm:spPr/>
    </dgm:pt>
    <dgm:pt modelId="{3563A713-24E2-4B96-A83B-69F98AFE2D63}" type="pres">
      <dgm:prSet presAssocID="{910BD65F-ACD4-42BE-874E-0E976884BEFF}" presName="iconBgRect" presStyleLbl="bgShp" presStyleIdx="2" presStyleCnt="4"/>
      <dgm:spPr/>
    </dgm:pt>
    <dgm:pt modelId="{ADF7AA7D-7442-4A58-B76E-A2DEC2327CBC}" type="pres">
      <dgm:prSet presAssocID="{910BD65F-ACD4-42BE-874E-0E976884BEF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rest scene with solid fill"/>
        </a:ext>
      </dgm:extLst>
    </dgm:pt>
    <dgm:pt modelId="{C81ACF2D-DA70-443D-B166-75BC6A2ACBAE}" type="pres">
      <dgm:prSet presAssocID="{910BD65F-ACD4-42BE-874E-0E976884BEFF}" presName="spaceRect" presStyleCnt="0"/>
      <dgm:spPr/>
    </dgm:pt>
    <dgm:pt modelId="{CC0AC502-63B6-4788-9FA3-D0FBFF1CA367}" type="pres">
      <dgm:prSet presAssocID="{910BD65F-ACD4-42BE-874E-0E976884BEFF}" presName="textRect" presStyleLbl="revTx" presStyleIdx="2" presStyleCnt="4">
        <dgm:presLayoutVars>
          <dgm:chMax val="1"/>
          <dgm:chPref val="1"/>
        </dgm:presLayoutVars>
      </dgm:prSet>
      <dgm:spPr/>
    </dgm:pt>
    <dgm:pt modelId="{5E2965CC-22B4-4A4D-B954-9A77BB44BC60}" type="pres">
      <dgm:prSet presAssocID="{0227197F-5A41-416A-A94C-3128E85AF3AE}" presName="sibTrans" presStyleLbl="sibTrans2D1" presStyleIdx="0" presStyleCnt="0"/>
      <dgm:spPr/>
    </dgm:pt>
    <dgm:pt modelId="{E67B812F-9352-4CC6-9B07-49A2E8B4DA31}" type="pres">
      <dgm:prSet presAssocID="{43EE62EF-0111-4972-89F2-E169C26CF168}" presName="compNode" presStyleCnt="0"/>
      <dgm:spPr/>
    </dgm:pt>
    <dgm:pt modelId="{A402B562-B810-48E6-831C-748AC594EB22}" type="pres">
      <dgm:prSet presAssocID="{43EE62EF-0111-4972-89F2-E169C26CF168}" presName="iconBgRect" presStyleLbl="bgShp" presStyleIdx="3" presStyleCnt="4"/>
      <dgm:spPr/>
    </dgm:pt>
    <dgm:pt modelId="{4B2188E2-BC0B-4D8E-A6F4-2898EC5D26D6}" type="pres">
      <dgm:prSet presAssocID="{43EE62EF-0111-4972-89F2-E169C26CF16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ater with solid fill"/>
        </a:ext>
      </dgm:extLst>
    </dgm:pt>
    <dgm:pt modelId="{E8D87C64-6FE9-435D-9C2D-6888420E1CE6}" type="pres">
      <dgm:prSet presAssocID="{43EE62EF-0111-4972-89F2-E169C26CF168}" presName="spaceRect" presStyleCnt="0"/>
      <dgm:spPr/>
    </dgm:pt>
    <dgm:pt modelId="{E4C3CD31-49A1-449C-BBD5-45F0298930EF}" type="pres">
      <dgm:prSet presAssocID="{43EE62EF-0111-4972-89F2-E169C26CF168}" presName="textRect" presStyleLbl="revTx" presStyleIdx="3" presStyleCnt="4">
        <dgm:presLayoutVars>
          <dgm:chMax val="1"/>
          <dgm:chPref val="1"/>
        </dgm:presLayoutVars>
      </dgm:prSet>
      <dgm:spPr/>
    </dgm:pt>
  </dgm:ptLst>
  <dgm:cxnLst>
    <dgm:cxn modelId="{7BEEBA03-00D7-495D-B340-65A8E7593AE0}" type="presOf" srcId="{33488BED-97F5-46A1-8224-D17F4666461A}" destId="{295171BE-770F-451C-9178-4B3EE35C0C22}" srcOrd="0" destOrd="0" presId="urn:microsoft.com/office/officeart/2018/2/layout/IconCircleList"/>
    <dgm:cxn modelId="{F38F290F-C08F-4A11-82DA-A960931975A4}" srcId="{778EA6FE-E798-4F4A-8D89-8EE4B1FC2BB0}" destId="{910BD65F-ACD4-42BE-874E-0E976884BEFF}" srcOrd="2" destOrd="0" parTransId="{25EE05B1-B7C2-495F-BEF8-D04B9871E8E6}" sibTransId="{0227197F-5A41-416A-A94C-3128E85AF3AE}"/>
    <dgm:cxn modelId="{E5BE092A-2E93-4B86-A4E3-F3AEB9C96F36}" srcId="{778EA6FE-E798-4F4A-8D89-8EE4B1FC2BB0}" destId="{BA45533E-D064-4F9B-BF7F-BF864F86A1FF}" srcOrd="0" destOrd="0" parTransId="{A22B0A84-8C24-46C4-8E6C-B1824F364C64}" sibTransId="{DBFD72F1-F60B-4649-9994-1A37358D9DC0}"/>
    <dgm:cxn modelId="{D2D8854D-4B76-4D83-842A-FE5E1CE64BE6}" type="presOf" srcId="{43EE62EF-0111-4972-89F2-E169C26CF168}" destId="{E4C3CD31-49A1-449C-BBD5-45F0298930EF}" srcOrd="0" destOrd="0" presId="urn:microsoft.com/office/officeart/2018/2/layout/IconCircleList"/>
    <dgm:cxn modelId="{FF10F155-F880-496B-945E-4B0047B4ABB7}" type="presOf" srcId="{AAA9262B-E480-4A1F-B034-F5B415916E0F}" destId="{7C7AC8FB-4A47-4B4D-A871-050E76F1827F}" srcOrd="0" destOrd="0" presId="urn:microsoft.com/office/officeart/2018/2/layout/IconCircleList"/>
    <dgm:cxn modelId="{A6147357-4F89-4E7F-BCB8-9598F591B33C}" type="presOf" srcId="{910BD65F-ACD4-42BE-874E-0E976884BEFF}" destId="{CC0AC502-63B6-4788-9FA3-D0FBFF1CA367}" srcOrd="0" destOrd="0" presId="urn:microsoft.com/office/officeart/2018/2/layout/IconCircleList"/>
    <dgm:cxn modelId="{DC918E58-057E-4244-9FE3-FF5EB5DF29E3}" type="presOf" srcId="{0227197F-5A41-416A-A94C-3128E85AF3AE}" destId="{5E2965CC-22B4-4A4D-B954-9A77BB44BC60}" srcOrd="0" destOrd="0" presId="urn:microsoft.com/office/officeart/2018/2/layout/IconCircleList"/>
    <dgm:cxn modelId="{F352C18F-1054-4309-8AAC-AB30C3708D86}" srcId="{778EA6FE-E798-4F4A-8D89-8EE4B1FC2BB0}" destId="{43EE62EF-0111-4972-89F2-E169C26CF168}" srcOrd="3" destOrd="0" parTransId="{65BD12AA-FB73-470A-9BE1-795AC9C14F25}" sibTransId="{CE9FF434-FD95-4E63-89FC-6A312FAFB581}"/>
    <dgm:cxn modelId="{F557A4B9-687A-4A44-B635-DFF50424D6D0}" type="presOf" srcId="{BA45533E-D064-4F9B-BF7F-BF864F86A1FF}" destId="{A0699827-C2DB-46C7-B284-07BEFBFE0958}" srcOrd="0" destOrd="0" presId="urn:microsoft.com/office/officeart/2018/2/layout/IconCircleList"/>
    <dgm:cxn modelId="{B9C15BC3-B023-4DD0-BB73-1BFBAB38688E}" srcId="{778EA6FE-E798-4F4A-8D89-8EE4B1FC2BB0}" destId="{AAA9262B-E480-4A1F-B034-F5B415916E0F}" srcOrd="1" destOrd="0" parTransId="{B7A14B8B-5F79-4FED-A192-6143BDAAF6BA}" sibTransId="{33488BED-97F5-46A1-8224-D17F4666461A}"/>
    <dgm:cxn modelId="{F45046C9-D137-43D1-A92B-F5E882E603D3}" type="presOf" srcId="{DBFD72F1-F60B-4649-9994-1A37358D9DC0}" destId="{165C3518-2118-42C8-914A-B88359E5E249}" srcOrd="0" destOrd="0" presId="urn:microsoft.com/office/officeart/2018/2/layout/IconCircleList"/>
    <dgm:cxn modelId="{5587A9EA-5904-43CC-81CD-ED9CD41671C8}" type="presOf" srcId="{778EA6FE-E798-4F4A-8D89-8EE4B1FC2BB0}" destId="{ED382E3D-017C-4DFE-94A1-9C6434DFAD13}" srcOrd="0" destOrd="0" presId="urn:microsoft.com/office/officeart/2018/2/layout/IconCircleList"/>
    <dgm:cxn modelId="{8BBE80B4-485B-41E0-A195-C1A7F79FF6B6}" type="presParOf" srcId="{ED382E3D-017C-4DFE-94A1-9C6434DFAD13}" destId="{96F61B77-25A2-4833-B048-EDF375A664CB}" srcOrd="0" destOrd="0" presId="urn:microsoft.com/office/officeart/2018/2/layout/IconCircleList"/>
    <dgm:cxn modelId="{F9006100-E41F-46CE-8603-6E7B7EE8983F}" type="presParOf" srcId="{96F61B77-25A2-4833-B048-EDF375A664CB}" destId="{E7F0BCA6-F623-4E15-854D-583FDAA2F15E}" srcOrd="0" destOrd="0" presId="urn:microsoft.com/office/officeart/2018/2/layout/IconCircleList"/>
    <dgm:cxn modelId="{CA043632-6AA6-4EAE-99C9-D76BB3C8FE8E}" type="presParOf" srcId="{E7F0BCA6-F623-4E15-854D-583FDAA2F15E}" destId="{33E30768-3778-4276-8362-7E066656ABCD}" srcOrd="0" destOrd="0" presId="urn:microsoft.com/office/officeart/2018/2/layout/IconCircleList"/>
    <dgm:cxn modelId="{56A6248B-A1D2-4C75-8EC1-8375E85E2F48}" type="presParOf" srcId="{E7F0BCA6-F623-4E15-854D-583FDAA2F15E}" destId="{C2A35C51-165A-494D-A155-6F9DDD1CD50F}" srcOrd="1" destOrd="0" presId="urn:microsoft.com/office/officeart/2018/2/layout/IconCircleList"/>
    <dgm:cxn modelId="{D26D3794-3C53-4B92-832E-7DE2D3B4CD9B}" type="presParOf" srcId="{E7F0BCA6-F623-4E15-854D-583FDAA2F15E}" destId="{52C24650-CD4D-49B6-A8AA-DE85CED5F0A5}" srcOrd="2" destOrd="0" presId="urn:microsoft.com/office/officeart/2018/2/layout/IconCircleList"/>
    <dgm:cxn modelId="{2418526E-302D-4449-939E-BC11AF706D3F}" type="presParOf" srcId="{E7F0BCA6-F623-4E15-854D-583FDAA2F15E}" destId="{A0699827-C2DB-46C7-B284-07BEFBFE0958}" srcOrd="3" destOrd="0" presId="urn:microsoft.com/office/officeart/2018/2/layout/IconCircleList"/>
    <dgm:cxn modelId="{DA9CB73A-EA01-4669-A724-95F779E58961}" type="presParOf" srcId="{96F61B77-25A2-4833-B048-EDF375A664CB}" destId="{165C3518-2118-42C8-914A-B88359E5E249}" srcOrd="1" destOrd="0" presId="urn:microsoft.com/office/officeart/2018/2/layout/IconCircleList"/>
    <dgm:cxn modelId="{3DACFCA3-58A3-4311-9447-76621EA7C835}" type="presParOf" srcId="{96F61B77-25A2-4833-B048-EDF375A664CB}" destId="{27E596CB-4CF2-4357-BD7B-B94C557E73A4}" srcOrd="2" destOrd="0" presId="urn:microsoft.com/office/officeart/2018/2/layout/IconCircleList"/>
    <dgm:cxn modelId="{9972692B-5715-489A-B993-06FC52ABDA0E}" type="presParOf" srcId="{27E596CB-4CF2-4357-BD7B-B94C557E73A4}" destId="{D72CF7C7-3091-4A66-829B-08009A9796A9}" srcOrd="0" destOrd="0" presId="urn:microsoft.com/office/officeart/2018/2/layout/IconCircleList"/>
    <dgm:cxn modelId="{6323C5D0-27E2-4432-9D0A-EAFEFF55551F}" type="presParOf" srcId="{27E596CB-4CF2-4357-BD7B-B94C557E73A4}" destId="{FC89324D-7A60-4CE7-A10E-AB79A7B9370F}" srcOrd="1" destOrd="0" presId="urn:microsoft.com/office/officeart/2018/2/layout/IconCircleList"/>
    <dgm:cxn modelId="{DCF1B6C0-796E-4BDE-A455-C04D15FDA96E}" type="presParOf" srcId="{27E596CB-4CF2-4357-BD7B-B94C557E73A4}" destId="{43B975D6-2034-4CB3-82B6-E870D6454795}" srcOrd="2" destOrd="0" presId="urn:microsoft.com/office/officeart/2018/2/layout/IconCircleList"/>
    <dgm:cxn modelId="{EC20998C-AD1B-4A81-95B4-7C1F197F4725}" type="presParOf" srcId="{27E596CB-4CF2-4357-BD7B-B94C557E73A4}" destId="{7C7AC8FB-4A47-4B4D-A871-050E76F1827F}" srcOrd="3" destOrd="0" presId="urn:microsoft.com/office/officeart/2018/2/layout/IconCircleList"/>
    <dgm:cxn modelId="{03AECC3F-EE77-4FA8-BA50-1AE6ABE3DE22}" type="presParOf" srcId="{96F61B77-25A2-4833-B048-EDF375A664CB}" destId="{295171BE-770F-451C-9178-4B3EE35C0C22}" srcOrd="3" destOrd="0" presId="urn:microsoft.com/office/officeart/2018/2/layout/IconCircleList"/>
    <dgm:cxn modelId="{325F51D8-C3B2-4606-B0F6-14268508CC4D}" type="presParOf" srcId="{96F61B77-25A2-4833-B048-EDF375A664CB}" destId="{6C3A3147-0679-4386-8EEE-D7C6E40AAF2F}" srcOrd="4" destOrd="0" presId="urn:microsoft.com/office/officeart/2018/2/layout/IconCircleList"/>
    <dgm:cxn modelId="{EC0FDD10-39C9-4D1D-9E0F-CD4F7CE5D7BA}" type="presParOf" srcId="{6C3A3147-0679-4386-8EEE-D7C6E40AAF2F}" destId="{3563A713-24E2-4B96-A83B-69F98AFE2D63}" srcOrd="0" destOrd="0" presId="urn:microsoft.com/office/officeart/2018/2/layout/IconCircleList"/>
    <dgm:cxn modelId="{18C34B49-38CF-4F48-84C5-7A3833011D91}" type="presParOf" srcId="{6C3A3147-0679-4386-8EEE-D7C6E40AAF2F}" destId="{ADF7AA7D-7442-4A58-B76E-A2DEC2327CBC}" srcOrd="1" destOrd="0" presId="urn:microsoft.com/office/officeart/2018/2/layout/IconCircleList"/>
    <dgm:cxn modelId="{5614CB43-0157-4D29-946A-DDD030B7C9C6}" type="presParOf" srcId="{6C3A3147-0679-4386-8EEE-D7C6E40AAF2F}" destId="{C81ACF2D-DA70-443D-B166-75BC6A2ACBAE}" srcOrd="2" destOrd="0" presId="urn:microsoft.com/office/officeart/2018/2/layout/IconCircleList"/>
    <dgm:cxn modelId="{B5D85D5B-3AEE-46A2-B70F-BB65992AF8D9}" type="presParOf" srcId="{6C3A3147-0679-4386-8EEE-D7C6E40AAF2F}" destId="{CC0AC502-63B6-4788-9FA3-D0FBFF1CA367}" srcOrd="3" destOrd="0" presId="urn:microsoft.com/office/officeart/2018/2/layout/IconCircleList"/>
    <dgm:cxn modelId="{60B1B280-B852-4363-A3A8-ACA8FC1FFAC1}" type="presParOf" srcId="{96F61B77-25A2-4833-B048-EDF375A664CB}" destId="{5E2965CC-22B4-4A4D-B954-9A77BB44BC60}" srcOrd="5" destOrd="0" presId="urn:microsoft.com/office/officeart/2018/2/layout/IconCircleList"/>
    <dgm:cxn modelId="{7027D0FE-BEB9-46BE-8EB8-5D7EA059B786}" type="presParOf" srcId="{96F61B77-25A2-4833-B048-EDF375A664CB}" destId="{E67B812F-9352-4CC6-9B07-49A2E8B4DA31}" srcOrd="6" destOrd="0" presId="urn:microsoft.com/office/officeart/2018/2/layout/IconCircleList"/>
    <dgm:cxn modelId="{B4DF94AC-837D-4AC9-9B89-F3010E79A84A}" type="presParOf" srcId="{E67B812F-9352-4CC6-9B07-49A2E8B4DA31}" destId="{A402B562-B810-48E6-831C-748AC594EB22}" srcOrd="0" destOrd="0" presId="urn:microsoft.com/office/officeart/2018/2/layout/IconCircleList"/>
    <dgm:cxn modelId="{C9DF97E5-32C3-4FB0-9C08-A049A69AD12A}" type="presParOf" srcId="{E67B812F-9352-4CC6-9B07-49A2E8B4DA31}" destId="{4B2188E2-BC0B-4D8E-A6F4-2898EC5D26D6}" srcOrd="1" destOrd="0" presId="urn:microsoft.com/office/officeart/2018/2/layout/IconCircleList"/>
    <dgm:cxn modelId="{00C8B522-04AE-4CF8-B8A7-F72C7C5AF176}" type="presParOf" srcId="{E67B812F-9352-4CC6-9B07-49A2E8B4DA31}" destId="{E8D87C64-6FE9-435D-9C2D-6888420E1CE6}" srcOrd="2" destOrd="0" presId="urn:microsoft.com/office/officeart/2018/2/layout/IconCircleList"/>
    <dgm:cxn modelId="{D90B8B3E-4C67-42ED-BFFA-091A14ED9E66}" type="presParOf" srcId="{E67B812F-9352-4CC6-9B07-49A2E8B4DA31}" destId="{E4C3CD31-49A1-449C-BBD5-45F0298930E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EA6FE-E798-4F4A-8D89-8EE4B1FC2BB0}"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BA45533E-D064-4F9B-BF7F-BF864F86A1FF}">
      <dgm:prSet/>
      <dgm:spPr/>
      <dgm:t>
        <a:bodyPr/>
        <a:lstStyle/>
        <a:p>
          <a:pPr>
            <a:lnSpc>
              <a:spcPct val="100000"/>
            </a:lnSpc>
          </a:pPr>
          <a:r>
            <a:rPr lang="en-US" b="1"/>
            <a:t>At-risk populations (age): </a:t>
          </a:r>
          <a:r>
            <a:rPr lang="en-US"/>
            <a:t>Older adults and younger children are at higher risk of experiencing heat related illness</a:t>
          </a:r>
        </a:p>
      </dgm:t>
    </dgm:pt>
    <dgm:pt modelId="{A22B0A84-8C24-46C4-8E6C-B1824F364C64}" type="parTrans" cxnId="{E5BE092A-2E93-4B86-A4E3-F3AEB9C96F36}">
      <dgm:prSet/>
      <dgm:spPr/>
      <dgm:t>
        <a:bodyPr/>
        <a:lstStyle/>
        <a:p>
          <a:endParaRPr lang="en-US"/>
        </a:p>
      </dgm:t>
    </dgm:pt>
    <dgm:pt modelId="{DBFD72F1-F60B-4649-9994-1A37358D9DC0}" type="sibTrans" cxnId="{E5BE092A-2E93-4B86-A4E3-F3AEB9C96F36}">
      <dgm:prSet/>
      <dgm:spPr/>
      <dgm:t>
        <a:bodyPr/>
        <a:lstStyle/>
        <a:p>
          <a:pPr>
            <a:lnSpc>
              <a:spcPct val="100000"/>
            </a:lnSpc>
          </a:pPr>
          <a:endParaRPr lang="en-US"/>
        </a:p>
      </dgm:t>
    </dgm:pt>
    <dgm:pt modelId="{AAA9262B-E480-4A1F-B034-F5B415916E0F}">
      <dgm:prSet/>
      <dgm:spPr/>
      <dgm:t>
        <a:bodyPr/>
        <a:lstStyle/>
        <a:p>
          <a:pPr>
            <a:lnSpc>
              <a:spcPct val="100000"/>
            </a:lnSpc>
          </a:pPr>
          <a:r>
            <a:rPr lang="en-US" b="1"/>
            <a:t>Environmental Assets:</a:t>
          </a:r>
          <a:r>
            <a:rPr lang="en-US" b="0"/>
            <a:t> Extreme heat harms ecosystems and leading to widespread death (birds and fish). Drought conditions can damage forests, trees, and increase risk of wildfire.</a:t>
          </a:r>
        </a:p>
      </dgm:t>
    </dgm:pt>
    <dgm:pt modelId="{B7A14B8B-5F79-4FED-A192-6143BDAAF6BA}" type="parTrans" cxnId="{B9C15BC3-B023-4DD0-BB73-1BFBAB38688E}">
      <dgm:prSet/>
      <dgm:spPr/>
      <dgm:t>
        <a:bodyPr/>
        <a:lstStyle/>
        <a:p>
          <a:endParaRPr lang="en-US"/>
        </a:p>
      </dgm:t>
    </dgm:pt>
    <dgm:pt modelId="{33488BED-97F5-46A1-8224-D17F4666461A}" type="sibTrans" cxnId="{B9C15BC3-B023-4DD0-BB73-1BFBAB38688E}">
      <dgm:prSet/>
      <dgm:spPr/>
      <dgm:t>
        <a:bodyPr/>
        <a:lstStyle/>
        <a:p>
          <a:pPr>
            <a:lnSpc>
              <a:spcPct val="100000"/>
            </a:lnSpc>
          </a:pPr>
          <a:endParaRPr lang="en-US"/>
        </a:p>
      </dgm:t>
    </dgm:pt>
    <dgm:pt modelId="{910BD65F-ACD4-42BE-874E-0E976884BEFF}">
      <dgm:prSet/>
      <dgm:spPr/>
      <dgm:t>
        <a:bodyPr/>
        <a:lstStyle/>
        <a:p>
          <a:pPr>
            <a:lnSpc>
              <a:spcPct val="100000"/>
            </a:lnSpc>
          </a:pPr>
          <a:r>
            <a:rPr lang="en-US" b="1"/>
            <a:t>At-risk populations (pre-existing conditions): </a:t>
          </a:r>
          <a:r>
            <a:rPr lang="en-US" b="0"/>
            <a:t>Individuals with pre-existing health conditions at greater risk of experiencing heat related illness (COPD, heart disease, etc.)</a:t>
          </a:r>
        </a:p>
      </dgm:t>
    </dgm:pt>
    <dgm:pt modelId="{25EE05B1-B7C2-495F-BEF8-D04B9871E8E6}" type="parTrans" cxnId="{F38F290F-C08F-4A11-82DA-A960931975A4}">
      <dgm:prSet/>
      <dgm:spPr/>
      <dgm:t>
        <a:bodyPr/>
        <a:lstStyle/>
        <a:p>
          <a:endParaRPr lang="en-US"/>
        </a:p>
      </dgm:t>
    </dgm:pt>
    <dgm:pt modelId="{0227197F-5A41-416A-A94C-3128E85AF3AE}" type="sibTrans" cxnId="{F38F290F-C08F-4A11-82DA-A960931975A4}">
      <dgm:prSet/>
      <dgm:spPr/>
      <dgm:t>
        <a:bodyPr/>
        <a:lstStyle/>
        <a:p>
          <a:pPr>
            <a:lnSpc>
              <a:spcPct val="100000"/>
            </a:lnSpc>
          </a:pPr>
          <a:endParaRPr lang="en-US"/>
        </a:p>
      </dgm:t>
    </dgm:pt>
    <dgm:pt modelId="{43EE62EF-0111-4972-89F2-E169C26CF168}">
      <dgm:prSet/>
      <dgm:spPr/>
      <dgm:t>
        <a:bodyPr/>
        <a:lstStyle/>
        <a:p>
          <a:pPr>
            <a:lnSpc>
              <a:spcPct val="100000"/>
            </a:lnSpc>
          </a:pPr>
          <a:r>
            <a:rPr lang="en-US" b="1"/>
            <a:t>Infrastructure: </a:t>
          </a:r>
          <a:r>
            <a:rPr lang="en-US"/>
            <a:t>Heat can impact utility lines and transportation systems. High temperatures can cause roads to buckle, powerlines to melt, etc.</a:t>
          </a:r>
        </a:p>
      </dgm:t>
    </dgm:pt>
    <dgm:pt modelId="{65BD12AA-FB73-470A-9BE1-795AC9C14F25}" type="parTrans" cxnId="{F352C18F-1054-4309-8AAC-AB30C3708D86}">
      <dgm:prSet/>
      <dgm:spPr/>
      <dgm:t>
        <a:bodyPr/>
        <a:lstStyle/>
        <a:p>
          <a:endParaRPr lang="en-US"/>
        </a:p>
      </dgm:t>
    </dgm:pt>
    <dgm:pt modelId="{CE9FF434-FD95-4E63-89FC-6A312FAFB581}" type="sibTrans" cxnId="{F352C18F-1054-4309-8AAC-AB30C3708D86}">
      <dgm:prSet/>
      <dgm:spPr/>
      <dgm:t>
        <a:bodyPr/>
        <a:lstStyle/>
        <a:p>
          <a:endParaRPr lang="en-US"/>
        </a:p>
      </dgm:t>
    </dgm:pt>
    <dgm:pt modelId="{ED382E3D-017C-4DFE-94A1-9C6434DFAD13}" type="pres">
      <dgm:prSet presAssocID="{778EA6FE-E798-4F4A-8D89-8EE4B1FC2BB0}" presName="root" presStyleCnt="0">
        <dgm:presLayoutVars>
          <dgm:dir/>
          <dgm:resizeHandles val="exact"/>
        </dgm:presLayoutVars>
      </dgm:prSet>
      <dgm:spPr/>
    </dgm:pt>
    <dgm:pt modelId="{96F61B77-25A2-4833-B048-EDF375A664CB}" type="pres">
      <dgm:prSet presAssocID="{778EA6FE-E798-4F4A-8D89-8EE4B1FC2BB0}" presName="container" presStyleCnt="0">
        <dgm:presLayoutVars>
          <dgm:dir/>
          <dgm:resizeHandles val="exact"/>
        </dgm:presLayoutVars>
      </dgm:prSet>
      <dgm:spPr/>
    </dgm:pt>
    <dgm:pt modelId="{E7F0BCA6-F623-4E15-854D-583FDAA2F15E}" type="pres">
      <dgm:prSet presAssocID="{BA45533E-D064-4F9B-BF7F-BF864F86A1FF}" presName="compNode" presStyleCnt="0"/>
      <dgm:spPr/>
    </dgm:pt>
    <dgm:pt modelId="{33E30768-3778-4276-8362-7E066656ABCD}" type="pres">
      <dgm:prSet presAssocID="{BA45533E-D064-4F9B-BF7F-BF864F86A1FF}" presName="iconBgRect" presStyleLbl="bgShp" presStyleIdx="0" presStyleCnt="4"/>
      <dgm:spPr/>
    </dgm:pt>
    <dgm:pt modelId="{C2A35C51-165A-494D-A155-6F9DDD1CD50F}" type="pres">
      <dgm:prSet presAssocID="{BA45533E-D064-4F9B-BF7F-BF864F86A1F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man with kid with solid fill"/>
        </a:ext>
      </dgm:extLst>
    </dgm:pt>
    <dgm:pt modelId="{52C24650-CD4D-49B6-A8AA-DE85CED5F0A5}" type="pres">
      <dgm:prSet presAssocID="{BA45533E-D064-4F9B-BF7F-BF864F86A1FF}" presName="spaceRect" presStyleCnt="0"/>
      <dgm:spPr/>
    </dgm:pt>
    <dgm:pt modelId="{A0699827-C2DB-46C7-B284-07BEFBFE0958}" type="pres">
      <dgm:prSet presAssocID="{BA45533E-D064-4F9B-BF7F-BF864F86A1FF}" presName="textRect" presStyleLbl="revTx" presStyleIdx="0" presStyleCnt="4">
        <dgm:presLayoutVars>
          <dgm:chMax val="1"/>
          <dgm:chPref val="1"/>
        </dgm:presLayoutVars>
      </dgm:prSet>
      <dgm:spPr/>
    </dgm:pt>
    <dgm:pt modelId="{165C3518-2118-42C8-914A-B88359E5E249}" type="pres">
      <dgm:prSet presAssocID="{DBFD72F1-F60B-4649-9994-1A37358D9DC0}" presName="sibTrans" presStyleLbl="sibTrans2D1" presStyleIdx="0" presStyleCnt="0"/>
      <dgm:spPr/>
    </dgm:pt>
    <dgm:pt modelId="{27E596CB-4CF2-4357-BD7B-B94C557E73A4}" type="pres">
      <dgm:prSet presAssocID="{AAA9262B-E480-4A1F-B034-F5B415916E0F}" presName="compNode" presStyleCnt="0"/>
      <dgm:spPr/>
    </dgm:pt>
    <dgm:pt modelId="{D72CF7C7-3091-4A66-829B-08009A9796A9}" type="pres">
      <dgm:prSet presAssocID="{AAA9262B-E480-4A1F-B034-F5B415916E0F}" presName="iconBgRect" presStyleLbl="bgShp" presStyleIdx="1" presStyleCnt="4"/>
      <dgm:spPr/>
    </dgm:pt>
    <dgm:pt modelId="{FC89324D-7A60-4CE7-A10E-AB79A7B9370F}" type="pres">
      <dgm:prSet presAssocID="{AAA9262B-E480-4A1F-B034-F5B415916E0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rest scene with solid fill"/>
        </a:ext>
      </dgm:extLst>
    </dgm:pt>
    <dgm:pt modelId="{43B975D6-2034-4CB3-82B6-E870D6454795}" type="pres">
      <dgm:prSet presAssocID="{AAA9262B-E480-4A1F-B034-F5B415916E0F}" presName="spaceRect" presStyleCnt="0"/>
      <dgm:spPr/>
    </dgm:pt>
    <dgm:pt modelId="{7C7AC8FB-4A47-4B4D-A871-050E76F1827F}" type="pres">
      <dgm:prSet presAssocID="{AAA9262B-E480-4A1F-B034-F5B415916E0F}" presName="textRect" presStyleLbl="revTx" presStyleIdx="1" presStyleCnt="4">
        <dgm:presLayoutVars>
          <dgm:chMax val="1"/>
          <dgm:chPref val="1"/>
        </dgm:presLayoutVars>
      </dgm:prSet>
      <dgm:spPr/>
    </dgm:pt>
    <dgm:pt modelId="{295171BE-770F-451C-9178-4B3EE35C0C22}" type="pres">
      <dgm:prSet presAssocID="{33488BED-97F5-46A1-8224-D17F4666461A}" presName="sibTrans" presStyleLbl="sibTrans2D1" presStyleIdx="0" presStyleCnt="0"/>
      <dgm:spPr/>
    </dgm:pt>
    <dgm:pt modelId="{6C3A3147-0679-4386-8EEE-D7C6E40AAF2F}" type="pres">
      <dgm:prSet presAssocID="{910BD65F-ACD4-42BE-874E-0E976884BEFF}" presName="compNode" presStyleCnt="0"/>
      <dgm:spPr/>
    </dgm:pt>
    <dgm:pt modelId="{3563A713-24E2-4B96-A83B-69F98AFE2D63}" type="pres">
      <dgm:prSet presAssocID="{910BD65F-ACD4-42BE-874E-0E976884BEFF}" presName="iconBgRect" presStyleLbl="bgShp" presStyleIdx="2" presStyleCnt="4"/>
      <dgm:spPr/>
    </dgm:pt>
    <dgm:pt modelId="{ADF7AA7D-7442-4A58-B76E-A2DEC2327CBC}" type="pres">
      <dgm:prSet presAssocID="{910BD65F-ACD4-42BE-874E-0E976884BEF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dical with solid fill"/>
        </a:ext>
      </dgm:extLst>
    </dgm:pt>
    <dgm:pt modelId="{C81ACF2D-DA70-443D-B166-75BC6A2ACBAE}" type="pres">
      <dgm:prSet presAssocID="{910BD65F-ACD4-42BE-874E-0E976884BEFF}" presName="spaceRect" presStyleCnt="0"/>
      <dgm:spPr/>
    </dgm:pt>
    <dgm:pt modelId="{CC0AC502-63B6-4788-9FA3-D0FBFF1CA367}" type="pres">
      <dgm:prSet presAssocID="{910BD65F-ACD4-42BE-874E-0E976884BEFF}" presName="textRect" presStyleLbl="revTx" presStyleIdx="2" presStyleCnt="4">
        <dgm:presLayoutVars>
          <dgm:chMax val="1"/>
          <dgm:chPref val="1"/>
        </dgm:presLayoutVars>
      </dgm:prSet>
      <dgm:spPr/>
    </dgm:pt>
    <dgm:pt modelId="{5E2965CC-22B4-4A4D-B954-9A77BB44BC60}" type="pres">
      <dgm:prSet presAssocID="{0227197F-5A41-416A-A94C-3128E85AF3AE}" presName="sibTrans" presStyleLbl="sibTrans2D1" presStyleIdx="0" presStyleCnt="0"/>
      <dgm:spPr/>
    </dgm:pt>
    <dgm:pt modelId="{E67B812F-9352-4CC6-9B07-49A2E8B4DA31}" type="pres">
      <dgm:prSet presAssocID="{43EE62EF-0111-4972-89F2-E169C26CF168}" presName="compNode" presStyleCnt="0"/>
      <dgm:spPr/>
    </dgm:pt>
    <dgm:pt modelId="{A402B562-B810-48E6-831C-748AC594EB22}" type="pres">
      <dgm:prSet presAssocID="{43EE62EF-0111-4972-89F2-E169C26CF168}" presName="iconBgRect" presStyleLbl="bgShp" presStyleIdx="3" presStyleCnt="4"/>
      <dgm:spPr/>
    </dgm:pt>
    <dgm:pt modelId="{4B2188E2-BC0B-4D8E-A6F4-2898EC5D26D6}" type="pres">
      <dgm:prSet presAssocID="{43EE62EF-0111-4972-89F2-E169C26CF16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ater with solid fill"/>
        </a:ext>
      </dgm:extLst>
    </dgm:pt>
    <dgm:pt modelId="{E8D87C64-6FE9-435D-9C2D-6888420E1CE6}" type="pres">
      <dgm:prSet presAssocID="{43EE62EF-0111-4972-89F2-E169C26CF168}" presName="spaceRect" presStyleCnt="0"/>
      <dgm:spPr/>
    </dgm:pt>
    <dgm:pt modelId="{E4C3CD31-49A1-449C-BBD5-45F0298930EF}" type="pres">
      <dgm:prSet presAssocID="{43EE62EF-0111-4972-89F2-E169C26CF168}" presName="textRect" presStyleLbl="revTx" presStyleIdx="3" presStyleCnt="4">
        <dgm:presLayoutVars>
          <dgm:chMax val="1"/>
          <dgm:chPref val="1"/>
        </dgm:presLayoutVars>
      </dgm:prSet>
      <dgm:spPr/>
    </dgm:pt>
  </dgm:ptLst>
  <dgm:cxnLst>
    <dgm:cxn modelId="{7BEEBA03-00D7-495D-B340-65A8E7593AE0}" type="presOf" srcId="{33488BED-97F5-46A1-8224-D17F4666461A}" destId="{295171BE-770F-451C-9178-4B3EE35C0C22}" srcOrd="0" destOrd="0" presId="urn:microsoft.com/office/officeart/2018/2/layout/IconCircleList"/>
    <dgm:cxn modelId="{F38F290F-C08F-4A11-82DA-A960931975A4}" srcId="{778EA6FE-E798-4F4A-8D89-8EE4B1FC2BB0}" destId="{910BD65F-ACD4-42BE-874E-0E976884BEFF}" srcOrd="2" destOrd="0" parTransId="{25EE05B1-B7C2-495F-BEF8-D04B9871E8E6}" sibTransId="{0227197F-5A41-416A-A94C-3128E85AF3AE}"/>
    <dgm:cxn modelId="{E5BE092A-2E93-4B86-A4E3-F3AEB9C96F36}" srcId="{778EA6FE-E798-4F4A-8D89-8EE4B1FC2BB0}" destId="{BA45533E-D064-4F9B-BF7F-BF864F86A1FF}" srcOrd="0" destOrd="0" parTransId="{A22B0A84-8C24-46C4-8E6C-B1824F364C64}" sibTransId="{DBFD72F1-F60B-4649-9994-1A37358D9DC0}"/>
    <dgm:cxn modelId="{D2D8854D-4B76-4D83-842A-FE5E1CE64BE6}" type="presOf" srcId="{43EE62EF-0111-4972-89F2-E169C26CF168}" destId="{E4C3CD31-49A1-449C-BBD5-45F0298930EF}" srcOrd="0" destOrd="0" presId="urn:microsoft.com/office/officeart/2018/2/layout/IconCircleList"/>
    <dgm:cxn modelId="{FF10F155-F880-496B-945E-4B0047B4ABB7}" type="presOf" srcId="{AAA9262B-E480-4A1F-B034-F5B415916E0F}" destId="{7C7AC8FB-4A47-4B4D-A871-050E76F1827F}" srcOrd="0" destOrd="0" presId="urn:microsoft.com/office/officeart/2018/2/layout/IconCircleList"/>
    <dgm:cxn modelId="{A6147357-4F89-4E7F-BCB8-9598F591B33C}" type="presOf" srcId="{910BD65F-ACD4-42BE-874E-0E976884BEFF}" destId="{CC0AC502-63B6-4788-9FA3-D0FBFF1CA367}" srcOrd="0" destOrd="0" presId="urn:microsoft.com/office/officeart/2018/2/layout/IconCircleList"/>
    <dgm:cxn modelId="{DC918E58-057E-4244-9FE3-FF5EB5DF29E3}" type="presOf" srcId="{0227197F-5A41-416A-A94C-3128E85AF3AE}" destId="{5E2965CC-22B4-4A4D-B954-9A77BB44BC60}" srcOrd="0" destOrd="0" presId="urn:microsoft.com/office/officeart/2018/2/layout/IconCircleList"/>
    <dgm:cxn modelId="{F352C18F-1054-4309-8AAC-AB30C3708D86}" srcId="{778EA6FE-E798-4F4A-8D89-8EE4B1FC2BB0}" destId="{43EE62EF-0111-4972-89F2-E169C26CF168}" srcOrd="3" destOrd="0" parTransId="{65BD12AA-FB73-470A-9BE1-795AC9C14F25}" sibTransId="{CE9FF434-FD95-4E63-89FC-6A312FAFB581}"/>
    <dgm:cxn modelId="{F557A4B9-687A-4A44-B635-DFF50424D6D0}" type="presOf" srcId="{BA45533E-D064-4F9B-BF7F-BF864F86A1FF}" destId="{A0699827-C2DB-46C7-B284-07BEFBFE0958}" srcOrd="0" destOrd="0" presId="urn:microsoft.com/office/officeart/2018/2/layout/IconCircleList"/>
    <dgm:cxn modelId="{B9C15BC3-B023-4DD0-BB73-1BFBAB38688E}" srcId="{778EA6FE-E798-4F4A-8D89-8EE4B1FC2BB0}" destId="{AAA9262B-E480-4A1F-B034-F5B415916E0F}" srcOrd="1" destOrd="0" parTransId="{B7A14B8B-5F79-4FED-A192-6143BDAAF6BA}" sibTransId="{33488BED-97F5-46A1-8224-D17F4666461A}"/>
    <dgm:cxn modelId="{F45046C9-D137-43D1-A92B-F5E882E603D3}" type="presOf" srcId="{DBFD72F1-F60B-4649-9994-1A37358D9DC0}" destId="{165C3518-2118-42C8-914A-B88359E5E249}" srcOrd="0" destOrd="0" presId="urn:microsoft.com/office/officeart/2018/2/layout/IconCircleList"/>
    <dgm:cxn modelId="{5587A9EA-5904-43CC-81CD-ED9CD41671C8}" type="presOf" srcId="{778EA6FE-E798-4F4A-8D89-8EE4B1FC2BB0}" destId="{ED382E3D-017C-4DFE-94A1-9C6434DFAD13}" srcOrd="0" destOrd="0" presId="urn:microsoft.com/office/officeart/2018/2/layout/IconCircleList"/>
    <dgm:cxn modelId="{8BBE80B4-485B-41E0-A195-C1A7F79FF6B6}" type="presParOf" srcId="{ED382E3D-017C-4DFE-94A1-9C6434DFAD13}" destId="{96F61B77-25A2-4833-B048-EDF375A664CB}" srcOrd="0" destOrd="0" presId="urn:microsoft.com/office/officeart/2018/2/layout/IconCircleList"/>
    <dgm:cxn modelId="{F9006100-E41F-46CE-8603-6E7B7EE8983F}" type="presParOf" srcId="{96F61B77-25A2-4833-B048-EDF375A664CB}" destId="{E7F0BCA6-F623-4E15-854D-583FDAA2F15E}" srcOrd="0" destOrd="0" presId="urn:microsoft.com/office/officeart/2018/2/layout/IconCircleList"/>
    <dgm:cxn modelId="{CA043632-6AA6-4EAE-99C9-D76BB3C8FE8E}" type="presParOf" srcId="{E7F0BCA6-F623-4E15-854D-583FDAA2F15E}" destId="{33E30768-3778-4276-8362-7E066656ABCD}" srcOrd="0" destOrd="0" presId="urn:microsoft.com/office/officeart/2018/2/layout/IconCircleList"/>
    <dgm:cxn modelId="{56A6248B-A1D2-4C75-8EC1-8375E85E2F48}" type="presParOf" srcId="{E7F0BCA6-F623-4E15-854D-583FDAA2F15E}" destId="{C2A35C51-165A-494D-A155-6F9DDD1CD50F}" srcOrd="1" destOrd="0" presId="urn:microsoft.com/office/officeart/2018/2/layout/IconCircleList"/>
    <dgm:cxn modelId="{D26D3794-3C53-4B92-832E-7DE2D3B4CD9B}" type="presParOf" srcId="{E7F0BCA6-F623-4E15-854D-583FDAA2F15E}" destId="{52C24650-CD4D-49B6-A8AA-DE85CED5F0A5}" srcOrd="2" destOrd="0" presId="urn:microsoft.com/office/officeart/2018/2/layout/IconCircleList"/>
    <dgm:cxn modelId="{2418526E-302D-4449-939E-BC11AF706D3F}" type="presParOf" srcId="{E7F0BCA6-F623-4E15-854D-583FDAA2F15E}" destId="{A0699827-C2DB-46C7-B284-07BEFBFE0958}" srcOrd="3" destOrd="0" presId="urn:microsoft.com/office/officeart/2018/2/layout/IconCircleList"/>
    <dgm:cxn modelId="{DA9CB73A-EA01-4669-A724-95F779E58961}" type="presParOf" srcId="{96F61B77-25A2-4833-B048-EDF375A664CB}" destId="{165C3518-2118-42C8-914A-B88359E5E249}" srcOrd="1" destOrd="0" presId="urn:microsoft.com/office/officeart/2018/2/layout/IconCircleList"/>
    <dgm:cxn modelId="{3DACFCA3-58A3-4311-9447-76621EA7C835}" type="presParOf" srcId="{96F61B77-25A2-4833-B048-EDF375A664CB}" destId="{27E596CB-4CF2-4357-BD7B-B94C557E73A4}" srcOrd="2" destOrd="0" presId="urn:microsoft.com/office/officeart/2018/2/layout/IconCircleList"/>
    <dgm:cxn modelId="{9972692B-5715-489A-B993-06FC52ABDA0E}" type="presParOf" srcId="{27E596CB-4CF2-4357-BD7B-B94C557E73A4}" destId="{D72CF7C7-3091-4A66-829B-08009A9796A9}" srcOrd="0" destOrd="0" presId="urn:microsoft.com/office/officeart/2018/2/layout/IconCircleList"/>
    <dgm:cxn modelId="{6323C5D0-27E2-4432-9D0A-EAFEFF55551F}" type="presParOf" srcId="{27E596CB-4CF2-4357-BD7B-B94C557E73A4}" destId="{FC89324D-7A60-4CE7-A10E-AB79A7B9370F}" srcOrd="1" destOrd="0" presId="urn:microsoft.com/office/officeart/2018/2/layout/IconCircleList"/>
    <dgm:cxn modelId="{DCF1B6C0-796E-4BDE-A455-C04D15FDA96E}" type="presParOf" srcId="{27E596CB-4CF2-4357-BD7B-B94C557E73A4}" destId="{43B975D6-2034-4CB3-82B6-E870D6454795}" srcOrd="2" destOrd="0" presId="urn:microsoft.com/office/officeart/2018/2/layout/IconCircleList"/>
    <dgm:cxn modelId="{EC20998C-AD1B-4A81-95B4-7C1F197F4725}" type="presParOf" srcId="{27E596CB-4CF2-4357-BD7B-B94C557E73A4}" destId="{7C7AC8FB-4A47-4B4D-A871-050E76F1827F}" srcOrd="3" destOrd="0" presId="urn:microsoft.com/office/officeart/2018/2/layout/IconCircleList"/>
    <dgm:cxn modelId="{03AECC3F-EE77-4FA8-BA50-1AE6ABE3DE22}" type="presParOf" srcId="{96F61B77-25A2-4833-B048-EDF375A664CB}" destId="{295171BE-770F-451C-9178-4B3EE35C0C22}" srcOrd="3" destOrd="0" presId="urn:microsoft.com/office/officeart/2018/2/layout/IconCircleList"/>
    <dgm:cxn modelId="{325F51D8-C3B2-4606-B0F6-14268508CC4D}" type="presParOf" srcId="{96F61B77-25A2-4833-B048-EDF375A664CB}" destId="{6C3A3147-0679-4386-8EEE-D7C6E40AAF2F}" srcOrd="4" destOrd="0" presId="urn:microsoft.com/office/officeart/2018/2/layout/IconCircleList"/>
    <dgm:cxn modelId="{EC0FDD10-39C9-4D1D-9E0F-CD4F7CE5D7BA}" type="presParOf" srcId="{6C3A3147-0679-4386-8EEE-D7C6E40AAF2F}" destId="{3563A713-24E2-4B96-A83B-69F98AFE2D63}" srcOrd="0" destOrd="0" presId="urn:microsoft.com/office/officeart/2018/2/layout/IconCircleList"/>
    <dgm:cxn modelId="{18C34B49-38CF-4F48-84C5-7A3833011D91}" type="presParOf" srcId="{6C3A3147-0679-4386-8EEE-D7C6E40AAF2F}" destId="{ADF7AA7D-7442-4A58-B76E-A2DEC2327CBC}" srcOrd="1" destOrd="0" presId="urn:microsoft.com/office/officeart/2018/2/layout/IconCircleList"/>
    <dgm:cxn modelId="{5614CB43-0157-4D29-946A-DDD030B7C9C6}" type="presParOf" srcId="{6C3A3147-0679-4386-8EEE-D7C6E40AAF2F}" destId="{C81ACF2D-DA70-443D-B166-75BC6A2ACBAE}" srcOrd="2" destOrd="0" presId="urn:microsoft.com/office/officeart/2018/2/layout/IconCircleList"/>
    <dgm:cxn modelId="{B5D85D5B-3AEE-46A2-B70F-BB65992AF8D9}" type="presParOf" srcId="{6C3A3147-0679-4386-8EEE-D7C6E40AAF2F}" destId="{CC0AC502-63B6-4788-9FA3-D0FBFF1CA367}" srcOrd="3" destOrd="0" presId="urn:microsoft.com/office/officeart/2018/2/layout/IconCircleList"/>
    <dgm:cxn modelId="{60B1B280-B852-4363-A3A8-ACA8FC1FFAC1}" type="presParOf" srcId="{96F61B77-25A2-4833-B048-EDF375A664CB}" destId="{5E2965CC-22B4-4A4D-B954-9A77BB44BC60}" srcOrd="5" destOrd="0" presId="urn:microsoft.com/office/officeart/2018/2/layout/IconCircleList"/>
    <dgm:cxn modelId="{7027D0FE-BEB9-46BE-8EB8-5D7EA059B786}" type="presParOf" srcId="{96F61B77-25A2-4833-B048-EDF375A664CB}" destId="{E67B812F-9352-4CC6-9B07-49A2E8B4DA31}" srcOrd="6" destOrd="0" presId="urn:microsoft.com/office/officeart/2018/2/layout/IconCircleList"/>
    <dgm:cxn modelId="{B4DF94AC-837D-4AC9-9B89-F3010E79A84A}" type="presParOf" srcId="{E67B812F-9352-4CC6-9B07-49A2E8B4DA31}" destId="{A402B562-B810-48E6-831C-748AC594EB22}" srcOrd="0" destOrd="0" presId="urn:microsoft.com/office/officeart/2018/2/layout/IconCircleList"/>
    <dgm:cxn modelId="{C9DF97E5-32C3-4FB0-9C08-A049A69AD12A}" type="presParOf" srcId="{E67B812F-9352-4CC6-9B07-49A2E8B4DA31}" destId="{4B2188E2-BC0B-4D8E-A6F4-2898EC5D26D6}" srcOrd="1" destOrd="0" presId="urn:microsoft.com/office/officeart/2018/2/layout/IconCircleList"/>
    <dgm:cxn modelId="{00C8B522-04AE-4CF8-B8A7-F72C7C5AF176}" type="presParOf" srcId="{E67B812F-9352-4CC6-9B07-49A2E8B4DA31}" destId="{E8D87C64-6FE9-435D-9C2D-6888420E1CE6}" srcOrd="2" destOrd="0" presId="urn:microsoft.com/office/officeart/2018/2/layout/IconCircleList"/>
    <dgm:cxn modelId="{D90B8B3E-4C67-42ED-BFFA-091A14ED9E66}" type="presParOf" srcId="{E67B812F-9352-4CC6-9B07-49A2E8B4DA31}" destId="{E4C3CD31-49A1-449C-BBD5-45F0298930E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8EA6FE-E798-4F4A-8D89-8EE4B1FC2BB0}"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BA45533E-D064-4F9B-BF7F-BF864F86A1FF}">
      <dgm:prSet/>
      <dgm:spPr/>
      <dgm:t>
        <a:bodyPr/>
        <a:lstStyle/>
        <a:p>
          <a:pPr>
            <a:lnSpc>
              <a:spcPct val="100000"/>
            </a:lnSpc>
          </a:pPr>
          <a:r>
            <a:rPr lang="en-US" b="1"/>
            <a:t>Residents/Residential Housing: </a:t>
          </a:r>
          <a:r>
            <a:rPr lang="en-US"/>
            <a:t>Wildfires may go through residential areas, impacting residents, homes, insurance costs, and property values. Need for evacuation routes and emergency management plans.</a:t>
          </a:r>
        </a:p>
      </dgm:t>
    </dgm:pt>
    <dgm:pt modelId="{A22B0A84-8C24-46C4-8E6C-B1824F364C64}" type="parTrans" cxnId="{E5BE092A-2E93-4B86-A4E3-F3AEB9C96F36}">
      <dgm:prSet/>
      <dgm:spPr/>
      <dgm:t>
        <a:bodyPr/>
        <a:lstStyle/>
        <a:p>
          <a:endParaRPr lang="en-US"/>
        </a:p>
      </dgm:t>
    </dgm:pt>
    <dgm:pt modelId="{DBFD72F1-F60B-4649-9994-1A37358D9DC0}" type="sibTrans" cxnId="{E5BE092A-2E93-4B86-A4E3-F3AEB9C96F36}">
      <dgm:prSet/>
      <dgm:spPr/>
      <dgm:t>
        <a:bodyPr/>
        <a:lstStyle/>
        <a:p>
          <a:pPr>
            <a:lnSpc>
              <a:spcPct val="100000"/>
            </a:lnSpc>
          </a:pPr>
          <a:endParaRPr lang="en-US"/>
        </a:p>
      </dgm:t>
    </dgm:pt>
    <dgm:pt modelId="{AAA9262B-E480-4A1F-B034-F5B415916E0F}">
      <dgm:prSet/>
      <dgm:spPr/>
      <dgm:t>
        <a:bodyPr/>
        <a:lstStyle/>
        <a:p>
          <a:pPr>
            <a:lnSpc>
              <a:spcPct val="100000"/>
            </a:lnSpc>
          </a:pPr>
          <a:r>
            <a:rPr lang="en-US" b="1"/>
            <a:t>Impacts to health:</a:t>
          </a:r>
          <a:r>
            <a:rPr lang="en-US" b="0"/>
            <a:t> Wildfires increase exposure to wildfire smoke and impact health of residents and surrounding communities.</a:t>
          </a:r>
        </a:p>
      </dgm:t>
    </dgm:pt>
    <dgm:pt modelId="{B7A14B8B-5F79-4FED-A192-6143BDAAF6BA}" type="parTrans" cxnId="{B9C15BC3-B023-4DD0-BB73-1BFBAB38688E}">
      <dgm:prSet/>
      <dgm:spPr/>
      <dgm:t>
        <a:bodyPr/>
        <a:lstStyle/>
        <a:p>
          <a:endParaRPr lang="en-US"/>
        </a:p>
      </dgm:t>
    </dgm:pt>
    <dgm:pt modelId="{33488BED-97F5-46A1-8224-D17F4666461A}" type="sibTrans" cxnId="{B9C15BC3-B023-4DD0-BB73-1BFBAB38688E}">
      <dgm:prSet/>
      <dgm:spPr/>
      <dgm:t>
        <a:bodyPr/>
        <a:lstStyle/>
        <a:p>
          <a:pPr>
            <a:lnSpc>
              <a:spcPct val="100000"/>
            </a:lnSpc>
          </a:pPr>
          <a:endParaRPr lang="en-US"/>
        </a:p>
      </dgm:t>
    </dgm:pt>
    <dgm:pt modelId="{910BD65F-ACD4-42BE-874E-0E976884BEFF}">
      <dgm:prSet/>
      <dgm:spPr/>
      <dgm:t>
        <a:bodyPr/>
        <a:lstStyle/>
        <a:p>
          <a:pPr>
            <a:lnSpc>
              <a:spcPct val="100000"/>
            </a:lnSpc>
          </a:pPr>
          <a:r>
            <a:rPr lang="en-US" b="1"/>
            <a:t>Economic/Infrastructure Impacts: </a:t>
          </a:r>
          <a:r>
            <a:rPr lang="en-US" b="0"/>
            <a:t>Wildfires can destroy critical infrastructure, such as powerlines, roads, water systems. Events may disrupt access to services and disrupt work.</a:t>
          </a:r>
        </a:p>
      </dgm:t>
    </dgm:pt>
    <dgm:pt modelId="{25EE05B1-B7C2-495F-BEF8-D04B9871E8E6}" type="parTrans" cxnId="{F38F290F-C08F-4A11-82DA-A960931975A4}">
      <dgm:prSet/>
      <dgm:spPr/>
      <dgm:t>
        <a:bodyPr/>
        <a:lstStyle/>
        <a:p>
          <a:endParaRPr lang="en-US"/>
        </a:p>
      </dgm:t>
    </dgm:pt>
    <dgm:pt modelId="{0227197F-5A41-416A-A94C-3128E85AF3AE}" type="sibTrans" cxnId="{F38F290F-C08F-4A11-82DA-A960931975A4}">
      <dgm:prSet/>
      <dgm:spPr/>
      <dgm:t>
        <a:bodyPr/>
        <a:lstStyle/>
        <a:p>
          <a:pPr>
            <a:lnSpc>
              <a:spcPct val="100000"/>
            </a:lnSpc>
          </a:pPr>
          <a:endParaRPr lang="en-US"/>
        </a:p>
      </dgm:t>
    </dgm:pt>
    <dgm:pt modelId="{43EE62EF-0111-4972-89F2-E169C26CF168}">
      <dgm:prSet/>
      <dgm:spPr/>
      <dgm:t>
        <a:bodyPr/>
        <a:lstStyle/>
        <a:p>
          <a:pPr>
            <a:lnSpc>
              <a:spcPct val="100000"/>
            </a:lnSpc>
          </a:pPr>
          <a:r>
            <a:rPr lang="en-US" b="1"/>
            <a:t>Environmental Assets: </a:t>
          </a:r>
          <a:r>
            <a:rPr lang="en-US" b="0"/>
            <a:t>Wildfires destroy ecosystems. Burn scars decrease snowpack, increase runoff, degrade water quality, impact recreational facilities.</a:t>
          </a:r>
          <a:endParaRPr lang="en-US"/>
        </a:p>
      </dgm:t>
    </dgm:pt>
    <dgm:pt modelId="{65BD12AA-FB73-470A-9BE1-795AC9C14F25}" type="parTrans" cxnId="{F352C18F-1054-4309-8AAC-AB30C3708D86}">
      <dgm:prSet/>
      <dgm:spPr/>
      <dgm:t>
        <a:bodyPr/>
        <a:lstStyle/>
        <a:p>
          <a:endParaRPr lang="en-US"/>
        </a:p>
      </dgm:t>
    </dgm:pt>
    <dgm:pt modelId="{CE9FF434-FD95-4E63-89FC-6A312FAFB581}" type="sibTrans" cxnId="{F352C18F-1054-4309-8AAC-AB30C3708D86}">
      <dgm:prSet/>
      <dgm:spPr/>
      <dgm:t>
        <a:bodyPr/>
        <a:lstStyle/>
        <a:p>
          <a:endParaRPr lang="en-US"/>
        </a:p>
      </dgm:t>
    </dgm:pt>
    <dgm:pt modelId="{ED382E3D-017C-4DFE-94A1-9C6434DFAD13}" type="pres">
      <dgm:prSet presAssocID="{778EA6FE-E798-4F4A-8D89-8EE4B1FC2BB0}" presName="root" presStyleCnt="0">
        <dgm:presLayoutVars>
          <dgm:dir/>
          <dgm:resizeHandles val="exact"/>
        </dgm:presLayoutVars>
      </dgm:prSet>
      <dgm:spPr/>
    </dgm:pt>
    <dgm:pt modelId="{96F61B77-25A2-4833-B048-EDF375A664CB}" type="pres">
      <dgm:prSet presAssocID="{778EA6FE-E798-4F4A-8D89-8EE4B1FC2BB0}" presName="container" presStyleCnt="0">
        <dgm:presLayoutVars>
          <dgm:dir/>
          <dgm:resizeHandles val="exact"/>
        </dgm:presLayoutVars>
      </dgm:prSet>
      <dgm:spPr/>
    </dgm:pt>
    <dgm:pt modelId="{E7F0BCA6-F623-4E15-854D-583FDAA2F15E}" type="pres">
      <dgm:prSet presAssocID="{BA45533E-D064-4F9B-BF7F-BF864F86A1FF}" presName="compNode" presStyleCnt="0"/>
      <dgm:spPr/>
    </dgm:pt>
    <dgm:pt modelId="{33E30768-3778-4276-8362-7E066656ABCD}" type="pres">
      <dgm:prSet presAssocID="{BA45533E-D064-4F9B-BF7F-BF864F86A1FF}" presName="iconBgRect" presStyleLbl="bgShp" presStyleIdx="0" presStyleCnt="4"/>
      <dgm:spPr/>
    </dgm:pt>
    <dgm:pt modelId="{C2A35C51-165A-494D-A155-6F9DDD1CD50F}" type="pres">
      <dgm:prSet presAssocID="{BA45533E-D064-4F9B-BF7F-BF864F86A1F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use with solid fill"/>
        </a:ext>
      </dgm:extLst>
    </dgm:pt>
    <dgm:pt modelId="{52C24650-CD4D-49B6-A8AA-DE85CED5F0A5}" type="pres">
      <dgm:prSet presAssocID="{BA45533E-D064-4F9B-BF7F-BF864F86A1FF}" presName="spaceRect" presStyleCnt="0"/>
      <dgm:spPr/>
    </dgm:pt>
    <dgm:pt modelId="{A0699827-C2DB-46C7-B284-07BEFBFE0958}" type="pres">
      <dgm:prSet presAssocID="{BA45533E-D064-4F9B-BF7F-BF864F86A1FF}" presName="textRect" presStyleLbl="revTx" presStyleIdx="0" presStyleCnt="4">
        <dgm:presLayoutVars>
          <dgm:chMax val="1"/>
          <dgm:chPref val="1"/>
        </dgm:presLayoutVars>
      </dgm:prSet>
      <dgm:spPr/>
    </dgm:pt>
    <dgm:pt modelId="{165C3518-2118-42C8-914A-B88359E5E249}" type="pres">
      <dgm:prSet presAssocID="{DBFD72F1-F60B-4649-9994-1A37358D9DC0}" presName="sibTrans" presStyleLbl="sibTrans2D1" presStyleIdx="0" presStyleCnt="0"/>
      <dgm:spPr/>
    </dgm:pt>
    <dgm:pt modelId="{27E596CB-4CF2-4357-BD7B-B94C557E73A4}" type="pres">
      <dgm:prSet presAssocID="{AAA9262B-E480-4A1F-B034-F5B415916E0F}" presName="compNode" presStyleCnt="0"/>
      <dgm:spPr/>
    </dgm:pt>
    <dgm:pt modelId="{D72CF7C7-3091-4A66-829B-08009A9796A9}" type="pres">
      <dgm:prSet presAssocID="{AAA9262B-E480-4A1F-B034-F5B415916E0F}" presName="iconBgRect" presStyleLbl="bgShp" presStyleIdx="1" presStyleCnt="4"/>
      <dgm:spPr/>
    </dgm:pt>
    <dgm:pt modelId="{FC89324D-7A60-4CE7-A10E-AB79A7B9370F}" type="pres">
      <dgm:prSet presAssocID="{AAA9262B-E480-4A1F-B034-F5B415916E0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mbulance with solid fill"/>
        </a:ext>
      </dgm:extLst>
    </dgm:pt>
    <dgm:pt modelId="{43B975D6-2034-4CB3-82B6-E870D6454795}" type="pres">
      <dgm:prSet presAssocID="{AAA9262B-E480-4A1F-B034-F5B415916E0F}" presName="spaceRect" presStyleCnt="0"/>
      <dgm:spPr/>
    </dgm:pt>
    <dgm:pt modelId="{7C7AC8FB-4A47-4B4D-A871-050E76F1827F}" type="pres">
      <dgm:prSet presAssocID="{AAA9262B-E480-4A1F-B034-F5B415916E0F}" presName="textRect" presStyleLbl="revTx" presStyleIdx="1" presStyleCnt="4">
        <dgm:presLayoutVars>
          <dgm:chMax val="1"/>
          <dgm:chPref val="1"/>
        </dgm:presLayoutVars>
      </dgm:prSet>
      <dgm:spPr/>
    </dgm:pt>
    <dgm:pt modelId="{295171BE-770F-451C-9178-4B3EE35C0C22}" type="pres">
      <dgm:prSet presAssocID="{33488BED-97F5-46A1-8224-D17F4666461A}" presName="sibTrans" presStyleLbl="sibTrans2D1" presStyleIdx="0" presStyleCnt="0"/>
      <dgm:spPr/>
    </dgm:pt>
    <dgm:pt modelId="{6C3A3147-0679-4386-8EEE-D7C6E40AAF2F}" type="pres">
      <dgm:prSet presAssocID="{910BD65F-ACD4-42BE-874E-0E976884BEFF}" presName="compNode" presStyleCnt="0"/>
      <dgm:spPr/>
    </dgm:pt>
    <dgm:pt modelId="{3563A713-24E2-4B96-A83B-69F98AFE2D63}" type="pres">
      <dgm:prSet presAssocID="{910BD65F-ACD4-42BE-874E-0E976884BEFF}" presName="iconBgRect" presStyleLbl="bgShp" presStyleIdx="2" presStyleCnt="4"/>
      <dgm:spPr/>
    </dgm:pt>
    <dgm:pt modelId="{ADF7AA7D-7442-4A58-B76E-A2DEC2327CBC}" type="pres">
      <dgm:prSet presAssocID="{910BD65F-ACD4-42BE-874E-0E976884BEF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C81ACF2D-DA70-443D-B166-75BC6A2ACBAE}" type="pres">
      <dgm:prSet presAssocID="{910BD65F-ACD4-42BE-874E-0E976884BEFF}" presName="spaceRect" presStyleCnt="0"/>
      <dgm:spPr/>
    </dgm:pt>
    <dgm:pt modelId="{CC0AC502-63B6-4788-9FA3-D0FBFF1CA367}" type="pres">
      <dgm:prSet presAssocID="{910BD65F-ACD4-42BE-874E-0E976884BEFF}" presName="textRect" presStyleLbl="revTx" presStyleIdx="2" presStyleCnt="4" custScaleY="123165">
        <dgm:presLayoutVars>
          <dgm:chMax val="1"/>
          <dgm:chPref val="1"/>
        </dgm:presLayoutVars>
      </dgm:prSet>
      <dgm:spPr/>
    </dgm:pt>
    <dgm:pt modelId="{5E2965CC-22B4-4A4D-B954-9A77BB44BC60}" type="pres">
      <dgm:prSet presAssocID="{0227197F-5A41-416A-A94C-3128E85AF3AE}" presName="sibTrans" presStyleLbl="sibTrans2D1" presStyleIdx="0" presStyleCnt="0"/>
      <dgm:spPr/>
    </dgm:pt>
    <dgm:pt modelId="{E67B812F-9352-4CC6-9B07-49A2E8B4DA31}" type="pres">
      <dgm:prSet presAssocID="{43EE62EF-0111-4972-89F2-E169C26CF168}" presName="compNode" presStyleCnt="0"/>
      <dgm:spPr/>
    </dgm:pt>
    <dgm:pt modelId="{A402B562-B810-48E6-831C-748AC594EB22}" type="pres">
      <dgm:prSet presAssocID="{43EE62EF-0111-4972-89F2-E169C26CF168}" presName="iconBgRect" presStyleLbl="bgShp" presStyleIdx="3" presStyleCnt="4"/>
      <dgm:spPr/>
    </dgm:pt>
    <dgm:pt modelId="{4B2188E2-BC0B-4D8E-A6F4-2898EC5D26D6}" type="pres">
      <dgm:prSet presAssocID="{43EE62EF-0111-4972-89F2-E169C26CF16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orest scene with solid fill"/>
        </a:ext>
      </dgm:extLst>
    </dgm:pt>
    <dgm:pt modelId="{E8D87C64-6FE9-435D-9C2D-6888420E1CE6}" type="pres">
      <dgm:prSet presAssocID="{43EE62EF-0111-4972-89F2-E169C26CF168}" presName="spaceRect" presStyleCnt="0"/>
      <dgm:spPr/>
    </dgm:pt>
    <dgm:pt modelId="{E4C3CD31-49A1-449C-BBD5-45F0298930EF}" type="pres">
      <dgm:prSet presAssocID="{43EE62EF-0111-4972-89F2-E169C26CF168}" presName="textRect" presStyleLbl="revTx" presStyleIdx="3" presStyleCnt="4">
        <dgm:presLayoutVars>
          <dgm:chMax val="1"/>
          <dgm:chPref val="1"/>
        </dgm:presLayoutVars>
      </dgm:prSet>
      <dgm:spPr/>
    </dgm:pt>
  </dgm:ptLst>
  <dgm:cxnLst>
    <dgm:cxn modelId="{7BEEBA03-00D7-495D-B340-65A8E7593AE0}" type="presOf" srcId="{33488BED-97F5-46A1-8224-D17F4666461A}" destId="{295171BE-770F-451C-9178-4B3EE35C0C22}" srcOrd="0" destOrd="0" presId="urn:microsoft.com/office/officeart/2018/2/layout/IconCircleList"/>
    <dgm:cxn modelId="{F38F290F-C08F-4A11-82DA-A960931975A4}" srcId="{778EA6FE-E798-4F4A-8D89-8EE4B1FC2BB0}" destId="{910BD65F-ACD4-42BE-874E-0E976884BEFF}" srcOrd="2" destOrd="0" parTransId="{25EE05B1-B7C2-495F-BEF8-D04B9871E8E6}" sibTransId="{0227197F-5A41-416A-A94C-3128E85AF3AE}"/>
    <dgm:cxn modelId="{E5BE092A-2E93-4B86-A4E3-F3AEB9C96F36}" srcId="{778EA6FE-E798-4F4A-8D89-8EE4B1FC2BB0}" destId="{BA45533E-D064-4F9B-BF7F-BF864F86A1FF}" srcOrd="0" destOrd="0" parTransId="{A22B0A84-8C24-46C4-8E6C-B1824F364C64}" sibTransId="{DBFD72F1-F60B-4649-9994-1A37358D9DC0}"/>
    <dgm:cxn modelId="{D2D8854D-4B76-4D83-842A-FE5E1CE64BE6}" type="presOf" srcId="{43EE62EF-0111-4972-89F2-E169C26CF168}" destId="{E4C3CD31-49A1-449C-BBD5-45F0298930EF}" srcOrd="0" destOrd="0" presId="urn:microsoft.com/office/officeart/2018/2/layout/IconCircleList"/>
    <dgm:cxn modelId="{FF10F155-F880-496B-945E-4B0047B4ABB7}" type="presOf" srcId="{AAA9262B-E480-4A1F-B034-F5B415916E0F}" destId="{7C7AC8FB-4A47-4B4D-A871-050E76F1827F}" srcOrd="0" destOrd="0" presId="urn:microsoft.com/office/officeart/2018/2/layout/IconCircleList"/>
    <dgm:cxn modelId="{A6147357-4F89-4E7F-BCB8-9598F591B33C}" type="presOf" srcId="{910BD65F-ACD4-42BE-874E-0E976884BEFF}" destId="{CC0AC502-63B6-4788-9FA3-D0FBFF1CA367}" srcOrd="0" destOrd="0" presId="urn:microsoft.com/office/officeart/2018/2/layout/IconCircleList"/>
    <dgm:cxn modelId="{DC918E58-057E-4244-9FE3-FF5EB5DF29E3}" type="presOf" srcId="{0227197F-5A41-416A-A94C-3128E85AF3AE}" destId="{5E2965CC-22B4-4A4D-B954-9A77BB44BC60}" srcOrd="0" destOrd="0" presId="urn:microsoft.com/office/officeart/2018/2/layout/IconCircleList"/>
    <dgm:cxn modelId="{F352C18F-1054-4309-8AAC-AB30C3708D86}" srcId="{778EA6FE-E798-4F4A-8D89-8EE4B1FC2BB0}" destId="{43EE62EF-0111-4972-89F2-E169C26CF168}" srcOrd="3" destOrd="0" parTransId="{65BD12AA-FB73-470A-9BE1-795AC9C14F25}" sibTransId="{CE9FF434-FD95-4E63-89FC-6A312FAFB581}"/>
    <dgm:cxn modelId="{F557A4B9-687A-4A44-B635-DFF50424D6D0}" type="presOf" srcId="{BA45533E-D064-4F9B-BF7F-BF864F86A1FF}" destId="{A0699827-C2DB-46C7-B284-07BEFBFE0958}" srcOrd="0" destOrd="0" presId="urn:microsoft.com/office/officeart/2018/2/layout/IconCircleList"/>
    <dgm:cxn modelId="{B9C15BC3-B023-4DD0-BB73-1BFBAB38688E}" srcId="{778EA6FE-E798-4F4A-8D89-8EE4B1FC2BB0}" destId="{AAA9262B-E480-4A1F-B034-F5B415916E0F}" srcOrd="1" destOrd="0" parTransId="{B7A14B8B-5F79-4FED-A192-6143BDAAF6BA}" sibTransId="{33488BED-97F5-46A1-8224-D17F4666461A}"/>
    <dgm:cxn modelId="{F45046C9-D137-43D1-A92B-F5E882E603D3}" type="presOf" srcId="{DBFD72F1-F60B-4649-9994-1A37358D9DC0}" destId="{165C3518-2118-42C8-914A-B88359E5E249}" srcOrd="0" destOrd="0" presId="urn:microsoft.com/office/officeart/2018/2/layout/IconCircleList"/>
    <dgm:cxn modelId="{5587A9EA-5904-43CC-81CD-ED9CD41671C8}" type="presOf" srcId="{778EA6FE-E798-4F4A-8D89-8EE4B1FC2BB0}" destId="{ED382E3D-017C-4DFE-94A1-9C6434DFAD13}" srcOrd="0" destOrd="0" presId="urn:microsoft.com/office/officeart/2018/2/layout/IconCircleList"/>
    <dgm:cxn modelId="{8BBE80B4-485B-41E0-A195-C1A7F79FF6B6}" type="presParOf" srcId="{ED382E3D-017C-4DFE-94A1-9C6434DFAD13}" destId="{96F61B77-25A2-4833-B048-EDF375A664CB}" srcOrd="0" destOrd="0" presId="urn:microsoft.com/office/officeart/2018/2/layout/IconCircleList"/>
    <dgm:cxn modelId="{F9006100-E41F-46CE-8603-6E7B7EE8983F}" type="presParOf" srcId="{96F61B77-25A2-4833-B048-EDF375A664CB}" destId="{E7F0BCA6-F623-4E15-854D-583FDAA2F15E}" srcOrd="0" destOrd="0" presId="urn:microsoft.com/office/officeart/2018/2/layout/IconCircleList"/>
    <dgm:cxn modelId="{CA043632-6AA6-4EAE-99C9-D76BB3C8FE8E}" type="presParOf" srcId="{E7F0BCA6-F623-4E15-854D-583FDAA2F15E}" destId="{33E30768-3778-4276-8362-7E066656ABCD}" srcOrd="0" destOrd="0" presId="urn:microsoft.com/office/officeart/2018/2/layout/IconCircleList"/>
    <dgm:cxn modelId="{56A6248B-A1D2-4C75-8EC1-8375E85E2F48}" type="presParOf" srcId="{E7F0BCA6-F623-4E15-854D-583FDAA2F15E}" destId="{C2A35C51-165A-494D-A155-6F9DDD1CD50F}" srcOrd="1" destOrd="0" presId="urn:microsoft.com/office/officeart/2018/2/layout/IconCircleList"/>
    <dgm:cxn modelId="{D26D3794-3C53-4B92-832E-7DE2D3B4CD9B}" type="presParOf" srcId="{E7F0BCA6-F623-4E15-854D-583FDAA2F15E}" destId="{52C24650-CD4D-49B6-A8AA-DE85CED5F0A5}" srcOrd="2" destOrd="0" presId="urn:microsoft.com/office/officeart/2018/2/layout/IconCircleList"/>
    <dgm:cxn modelId="{2418526E-302D-4449-939E-BC11AF706D3F}" type="presParOf" srcId="{E7F0BCA6-F623-4E15-854D-583FDAA2F15E}" destId="{A0699827-C2DB-46C7-B284-07BEFBFE0958}" srcOrd="3" destOrd="0" presId="urn:microsoft.com/office/officeart/2018/2/layout/IconCircleList"/>
    <dgm:cxn modelId="{DA9CB73A-EA01-4669-A724-95F779E58961}" type="presParOf" srcId="{96F61B77-25A2-4833-B048-EDF375A664CB}" destId="{165C3518-2118-42C8-914A-B88359E5E249}" srcOrd="1" destOrd="0" presId="urn:microsoft.com/office/officeart/2018/2/layout/IconCircleList"/>
    <dgm:cxn modelId="{3DACFCA3-58A3-4311-9447-76621EA7C835}" type="presParOf" srcId="{96F61B77-25A2-4833-B048-EDF375A664CB}" destId="{27E596CB-4CF2-4357-BD7B-B94C557E73A4}" srcOrd="2" destOrd="0" presId="urn:microsoft.com/office/officeart/2018/2/layout/IconCircleList"/>
    <dgm:cxn modelId="{9972692B-5715-489A-B993-06FC52ABDA0E}" type="presParOf" srcId="{27E596CB-4CF2-4357-BD7B-B94C557E73A4}" destId="{D72CF7C7-3091-4A66-829B-08009A9796A9}" srcOrd="0" destOrd="0" presId="urn:microsoft.com/office/officeart/2018/2/layout/IconCircleList"/>
    <dgm:cxn modelId="{6323C5D0-27E2-4432-9D0A-EAFEFF55551F}" type="presParOf" srcId="{27E596CB-4CF2-4357-BD7B-B94C557E73A4}" destId="{FC89324D-7A60-4CE7-A10E-AB79A7B9370F}" srcOrd="1" destOrd="0" presId="urn:microsoft.com/office/officeart/2018/2/layout/IconCircleList"/>
    <dgm:cxn modelId="{DCF1B6C0-796E-4BDE-A455-C04D15FDA96E}" type="presParOf" srcId="{27E596CB-4CF2-4357-BD7B-B94C557E73A4}" destId="{43B975D6-2034-4CB3-82B6-E870D6454795}" srcOrd="2" destOrd="0" presId="urn:microsoft.com/office/officeart/2018/2/layout/IconCircleList"/>
    <dgm:cxn modelId="{EC20998C-AD1B-4A81-95B4-7C1F197F4725}" type="presParOf" srcId="{27E596CB-4CF2-4357-BD7B-B94C557E73A4}" destId="{7C7AC8FB-4A47-4B4D-A871-050E76F1827F}" srcOrd="3" destOrd="0" presId="urn:microsoft.com/office/officeart/2018/2/layout/IconCircleList"/>
    <dgm:cxn modelId="{03AECC3F-EE77-4FA8-BA50-1AE6ABE3DE22}" type="presParOf" srcId="{96F61B77-25A2-4833-B048-EDF375A664CB}" destId="{295171BE-770F-451C-9178-4B3EE35C0C22}" srcOrd="3" destOrd="0" presId="urn:microsoft.com/office/officeart/2018/2/layout/IconCircleList"/>
    <dgm:cxn modelId="{325F51D8-C3B2-4606-B0F6-14268508CC4D}" type="presParOf" srcId="{96F61B77-25A2-4833-B048-EDF375A664CB}" destId="{6C3A3147-0679-4386-8EEE-D7C6E40AAF2F}" srcOrd="4" destOrd="0" presId="urn:microsoft.com/office/officeart/2018/2/layout/IconCircleList"/>
    <dgm:cxn modelId="{EC0FDD10-39C9-4D1D-9E0F-CD4F7CE5D7BA}" type="presParOf" srcId="{6C3A3147-0679-4386-8EEE-D7C6E40AAF2F}" destId="{3563A713-24E2-4B96-A83B-69F98AFE2D63}" srcOrd="0" destOrd="0" presId="urn:microsoft.com/office/officeart/2018/2/layout/IconCircleList"/>
    <dgm:cxn modelId="{18C34B49-38CF-4F48-84C5-7A3833011D91}" type="presParOf" srcId="{6C3A3147-0679-4386-8EEE-D7C6E40AAF2F}" destId="{ADF7AA7D-7442-4A58-B76E-A2DEC2327CBC}" srcOrd="1" destOrd="0" presId="urn:microsoft.com/office/officeart/2018/2/layout/IconCircleList"/>
    <dgm:cxn modelId="{5614CB43-0157-4D29-946A-DDD030B7C9C6}" type="presParOf" srcId="{6C3A3147-0679-4386-8EEE-D7C6E40AAF2F}" destId="{C81ACF2D-DA70-443D-B166-75BC6A2ACBAE}" srcOrd="2" destOrd="0" presId="urn:microsoft.com/office/officeart/2018/2/layout/IconCircleList"/>
    <dgm:cxn modelId="{B5D85D5B-3AEE-46A2-B70F-BB65992AF8D9}" type="presParOf" srcId="{6C3A3147-0679-4386-8EEE-D7C6E40AAF2F}" destId="{CC0AC502-63B6-4788-9FA3-D0FBFF1CA367}" srcOrd="3" destOrd="0" presId="urn:microsoft.com/office/officeart/2018/2/layout/IconCircleList"/>
    <dgm:cxn modelId="{60B1B280-B852-4363-A3A8-ACA8FC1FFAC1}" type="presParOf" srcId="{96F61B77-25A2-4833-B048-EDF375A664CB}" destId="{5E2965CC-22B4-4A4D-B954-9A77BB44BC60}" srcOrd="5" destOrd="0" presId="urn:microsoft.com/office/officeart/2018/2/layout/IconCircleList"/>
    <dgm:cxn modelId="{7027D0FE-BEB9-46BE-8EB8-5D7EA059B786}" type="presParOf" srcId="{96F61B77-25A2-4833-B048-EDF375A664CB}" destId="{E67B812F-9352-4CC6-9B07-49A2E8B4DA31}" srcOrd="6" destOrd="0" presId="urn:microsoft.com/office/officeart/2018/2/layout/IconCircleList"/>
    <dgm:cxn modelId="{B4DF94AC-837D-4AC9-9B89-F3010E79A84A}" type="presParOf" srcId="{E67B812F-9352-4CC6-9B07-49A2E8B4DA31}" destId="{A402B562-B810-48E6-831C-748AC594EB22}" srcOrd="0" destOrd="0" presId="urn:microsoft.com/office/officeart/2018/2/layout/IconCircleList"/>
    <dgm:cxn modelId="{C9DF97E5-32C3-4FB0-9C08-A049A69AD12A}" type="presParOf" srcId="{E67B812F-9352-4CC6-9B07-49A2E8B4DA31}" destId="{4B2188E2-BC0B-4D8E-A6F4-2898EC5D26D6}" srcOrd="1" destOrd="0" presId="urn:microsoft.com/office/officeart/2018/2/layout/IconCircleList"/>
    <dgm:cxn modelId="{00C8B522-04AE-4CF8-B8A7-F72C7C5AF176}" type="presParOf" srcId="{E67B812F-9352-4CC6-9B07-49A2E8B4DA31}" destId="{E8D87C64-6FE9-435D-9C2D-6888420E1CE6}" srcOrd="2" destOrd="0" presId="urn:microsoft.com/office/officeart/2018/2/layout/IconCircleList"/>
    <dgm:cxn modelId="{D90B8B3E-4C67-42ED-BFFA-091A14ED9E66}" type="presParOf" srcId="{E67B812F-9352-4CC6-9B07-49A2E8B4DA31}" destId="{E4C3CD31-49A1-449C-BBD5-45F0298930E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0768-3778-4276-8362-7E066656ABCD}">
      <dsp:nvSpPr>
        <dsp:cNvPr id="0" name=""/>
        <dsp:cNvSpPr/>
      </dsp:nvSpPr>
      <dsp:spPr>
        <a:xfrm>
          <a:off x="77272" y="685201"/>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35C51-165A-494D-A155-6F9DDD1CD50F}">
      <dsp:nvSpPr>
        <dsp:cNvPr id="0" name=""/>
        <dsp:cNvSpPr/>
      </dsp:nvSpPr>
      <dsp:spPr>
        <a:xfrm>
          <a:off x="394059" y="1001988"/>
          <a:ext cx="874933" cy="8749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99827-C2DB-46C7-B284-07BEFBFE0958}">
      <dsp:nvSpPr>
        <dsp:cNvPr id="0" name=""/>
        <dsp:cNvSpPr/>
      </dsp:nvSpPr>
      <dsp:spPr>
        <a:xfrm>
          <a:off x="1909030" y="685201"/>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Transportation: </a:t>
          </a:r>
          <a:r>
            <a:rPr lang="en-US" sz="1600" kern="1200"/>
            <a:t>flooding can impact major roads, accessibility, and travel safety</a:t>
          </a:r>
        </a:p>
      </dsp:txBody>
      <dsp:txXfrm>
        <a:off x="1909030" y="685201"/>
        <a:ext cx="3555764" cy="1508506"/>
      </dsp:txXfrm>
    </dsp:sp>
    <dsp:sp modelId="{D72CF7C7-3091-4A66-829B-08009A9796A9}">
      <dsp:nvSpPr>
        <dsp:cNvPr id="0" name=""/>
        <dsp:cNvSpPr/>
      </dsp:nvSpPr>
      <dsp:spPr>
        <a:xfrm>
          <a:off x="6084359" y="685201"/>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9324D-7A60-4CE7-A10E-AB79A7B9370F}">
      <dsp:nvSpPr>
        <dsp:cNvPr id="0" name=""/>
        <dsp:cNvSpPr/>
      </dsp:nvSpPr>
      <dsp:spPr>
        <a:xfrm>
          <a:off x="6401145" y="1001988"/>
          <a:ext cx="874933" cy="8749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AC8FB-4A47-4B4D-A871-050E76F1827F}">
      <dsp:nvSpPr>
        <dsp:cNvPr id="0" name=""/>
        <dsp:cNvSpPr/>
      </dsp:nvSpPr>
      <dsp:spPr>
        <a:xfrm>
          <a:off x="7916116" y="685201"/>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Stormwater management infrastructure: </a:t>
          </a:r>
          <a:r>
            <a:rPr lang="en-US" sz="1600" kern="1200"/>
            <a:t>systems will need to accommodate increased intensity of precipitation. More stormwater impacts soil erosion, sediment transport,and increased runoff impairs water quality. </a:t>
          </a:r>
        </a:p>
      </dsp:txBody>
      <dsp:txXfrm>
        <a:off x="7916116" y="685201"/>
        <a:ext cx="3555764" cy="1508506"/>
      </dsp:txXfrm>
    </dsp:sp>
    <dsp:sp modelId="{3563A713-24E2-4B96-A83B-69F98AFE2D63}">
      <dsp:nvSpPr>
        <dsp:cNvPr id="0" name=""/>
        <dsp:cNvSpPr/>
      </dsp:nvSpPr>
      <dsp:spPr>
        <a:xfrm>
          <a:off x="77272" y="3092335"/>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7AA7D-7442-4A58-B76E-A2DEC2327CBC}">
      <dsp:nvSpPr>
        <dsp:cNvPr id="0" name=""/>
        <dsp:cNvSpPr/>
      </dsp:nvSpPr>
      <dsp:spPr>
        <a:xfrm>
          <a:off x="394059" y="3409121"/>
          <a:ext cx="874933" cy="8749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0AC502-63B6-4788-9FA3-D0FBFF1CA367}">
      <dsp:nvSpPr>
        <dsp:cNvPr id="0" name=""/>
        <dsp:cNvSpPr/>
      </dsp:nvSpPr>
      <dsp:spPr>
        <a:xfrm>
          <a:off x="1909030" y="3092335"/>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Environmental assets: </a:t>
          </a:r>
          <a:r>
            <a:rPr lang="en-US" sz="1600" kern="1200"/>
            <a:t>increased drought conditions impact wildlife, vegetation, increase regional agricultural demand for water, increase wildfire danger.</a:t>
          </a:r>
        </a:p>
      </dsp:txBody>
      <dsp:txXfrm>
        <a:off x="1909030" y="3092335"/>
        <a:ext cx="3555764" cy="1508506"/>
      </dsp:txXfrm>
    </dsp:sp>
    <dsp:sp modelId="{A402B562-B810-48E6-831C-748AC594EB22}">
      <dsp:nvSpPr>
        <dsp:cNvPr id="0" name=""/>
        <dsp:cNvSpPr/>
      </dsp:nvSpPr>
      <dsp:spPr>
        <a:xfrm>
          <a:off x="6084359" y="3092335"/>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188E2-BC0B-4D8E-A6F4-2898EC5D26D6}">
      <dsp:nvSpPr>
        <dsp:cNvPr id="0" name=""/>
        <dsp:cNvSpPr/>
      </dsp:nvSpPr>
      <dsp:spPr>
        <a:xfrm>
          <a:off x="6401145" y="3409121"/>
          <a:ext cx="874933" cy="8749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C3CD31-49A1-449C-BBD5-45F0298930EF}">
      <dsp:nvSpPr>
        <dsp:cNvPr id="0" name=""/>
        <dsp:cNvSpPr/>
      </dsp:nvSpPr>
      <dsp:spPr>
        <a:xfrm>
          <a:off x="7916116" y="3092335"/>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Aquifer recharge: </a:t>
          </a:r>
          <a:r>
            <a:rPr lang="en-US" sz="1600" kern="1200"/>
            <a:t>concerns for long-term resiliency of aquifer in light of changing precipitation patterns.</a:t>
          </a:r>
        </a:p>
      </dsp:txBody>
      <dsp:txXfrm>
        <a:off x="7916116" y="3092335"/>
        <a:ext cx="3555764" cy="1508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0768-3778-4276-8362-7E066656ABCD}">
      <dsp:nvSpPr>
        <dsp:cNvPr id="0" name=""/>
        <dsp:cNvSpPr/>
      </dsp:nvSpPr>
      <dsp:spPr>
        <a:xfrm>
          <a:off x="77272" y="685201"/>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35C51-165A-494D-A155-6F9DDD1CD50F}">
      <dsp:nvSpPr>
        <dsp:cNvPr id="0" name=""/>
        <dsp:cNvSpPr/>
      </dsp:nvSpPr>
      <dsp:spPr>
        <a:xfrm>
          <a:off x="394059" y="1001988"/>
          <a:ext cx="874933" cy="8749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99827-C2DB-46C7-B284-07BEFBFE0958}">
      <dsp:nvSpPr>
        <dsp:cNvPr id="0" name=""/>
        <dsp:cNvSpPr/>
      </dsp:nvSpPr>
      <dsp:spPr>
        <a:xfrm>
          <a:off x="1909030" y="685201"/>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a:t>At-risk populations (age): </a:t>
          </a:r>
          <a:r>
            <a:rPr lang="en-US" sz="1700" kern="1200"/>
            <a:t>Older adults and younger children are at higher risk of experiencing heat related illness</a:t>
          </a:r>
        </a:p>
      </dsp:txBody>
      <dsp:txXfrm>
        <a:off x="1909030" y="685201"/>
        <a:ext cx="3555764" cy="1508506"/>
      </dsp:txXfrm>
    </dsp:sp>
    <dsp:sp modelId="{D72CF7C7-3091-4A66-829B-08009A9796A9}">
      <dsp:nvSpPr>
        <dsp:cNvPr id="0" name=""/>
        <dsp:cNvSpPr/>
      </dsp:nvSpPr>
      <dsp:spPr>
        <a:xfrm>
          <a:off x="6084359" y="685201"/>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9324D-7A60-4CE7-A10E-AB79A7B9370F}">
      <dsp:nvSpPr>
        <dsp:cNvPr id="0" name=""/>
        <dsp:cNvSpPr/>
      </dsp:nvSpPr>
      <dsp:spPr>
        <a:xfrm>
          <a:off x="6401145" y="1001988"/>
          <a:ext cx="874933" cy="8749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AC8FB-4A47-4B4D-A871-050E76F1827F}">
      <dsp:nvSpPr>
        <dsp:cNvPr id="0" name=""/>
        <dsp:cNvSpPr/>
      </dsp:nvSpPr>
      <dsp:spPr>
        <a:xfrm>
          <a:off x="7916116" y="685201"/>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a:t>Environmental Assets:</a:t>
          </a:r>
          <a:r>
            <a:rPr lang="en-US" sz="1700" b="0" kern="1200"/>
            <a:t> Extreme heat harms ecosystems and leading to widespread death (birds and fish). Drought conditions can damage forests, trees, and increase risk of wildfire.</a:t>
          </a:r>
        </a:p>
      </dsp:txBody>
      <dsp:txXfrm>
        <a:off x="7916116" y="685201"/>
        <a:ext cx="3555764" cy="1508506"/>
      </dsp:txXfrm>
    </dsp:sp>
    <dsp:sp modelId="{3563A713-24E2-4B96-A83B-69F98AFE2D63}">
      <dsp:nvSpPr>
        <dsp:cNvPr id="0" name=""/>
        <dsp:cNvSpPr/>
      </dsp:nvSpPr>
      <dsp:spPr>
        <a:xfrm>
          <a:off x="77272" y="3092335"/>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7AA7D-7442-4A58-B76E-A2DEC2327CBC}">
      <dsp:nvSpPr>
        <dsp:cNvPr id="0" name=""/>
        <dsp:cNvSpPr/>
      </dsp:nvSpPr>
      <dsp:spPr>
        <a:xfrm>
          <a:off x="394059" y="3409121"/>
          <a:ext cx="874933" cy="8749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0AC502-63B6-4788-9FA3-D0FBFF1CA367}">
      <dsp:nvSpPr>
        <dsp:cNvPr id="0" name=""/>
        <dsp:cNvSpPr/>
      </dsp:nvSpPr>
      <dsp:spPr>
        <a:xfrm>
          <a:off x="1909030" y="3092335"/>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a:t>At-risk populations (pre-existing conditions): </a:t>
          </a:r>
          <a:r>
            <a:rPr lang="en-US" sz="1700" b="0" kern="1200"/>
            <a:t>Individuals with pre-existing health conditions at greater risk of experiencing heat related illness (COPD, heart disease, etc.)</a:t>
          </a:r>
        </a:p>
      </dsp:txBody>
      <dsp:txXfrm>
        <a:off x="1909030" y="3092335"/>
        <a:ext cx="3555764" cy="1508506"/>
      </dsp:txXfrm>
    </dsp:sp>
    <dsp:sp modelId="{A402B562-B810-48E6-831C-748AC594EB22}">
      <dsp:nvSpPr>
        <dsp:cNvPr id="0" name=""/>
        <dsp:cNvSpPr/>
      </dsp:nvSpPr>
      <dsp:spPr>
        <a:xfrm>
          <a:off x="6084359" y="3092335"/>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188E2-BC0B-4D8E-A6F4-2898EC5D26D6}">
      <dsp:nvSpPr>
        <dsp:cNvPr id="0" name=""/>
        <dsp:cNvSpPr/>
      </dsp:nvSpPr>
      <dsp:spPr>
        <a:xfrm>
          <a:off x="6401145" y="3409121"/>
          <a:ext cx="874933" cy="8749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C3CD31-49A1-449C-BBD5-45F0298930EF}">
      <dsp:nvSpPr>
        <dsp:cNvPr id="0" name=""/>
        <dsp:cNvSpPr/>
      </dsp:nvSpPr>
      <dsp:spPr>
        <a:xfrm>
          <a:off x="7916116" y="3092335"/>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a:t>Infrastructure: </a:t>
          </a:r>
          <a:r>
            <a:rPr lang="en-US" sz="1700" kern="1200"/>
            <a:t>Heat can impact utility lines and transportation systems. High temperatures can cause roads to buckle, powerlines to melt, etc.</a:t>
          </a:r>
        </a:p>
      </dsp:txBody>
      <dsp:txXfrm>
        <a:off x="7916116" y="3092335"/>
        <a:ext cx="3555764" cy="1508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0768-3778-4276-8362-7E066656ABCD}">
      <dsp:nvSpPr>
        <dsp:cNvPr id="0" name=""/>
        <dsp:cNvSpPr/>
      </dsp:nvSpPr>
      <dsp:spPr>
        <a:xfrm>
          <a:off x="77272" y="510479"/>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35C51-165A-494D-A155-6F9DDD1CD50F}">
      <dsp:nvSpPr>
        <dsp:cNvPr id="0" name=""/>
        <dsp:cNvSpPr/>
      </dsp:nvSpPr>
      <dsp:spPr>
        <a:xfrm>
          <a:off x="394059" y="827265"/>
          <a:ext cx="874933" cy="8749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99827-C2DB-46C7-B284-07BEFBFE0958}">
      <dsp:nvSpPr>
        <dsp:cNvPr id="0" name=""/>
        <dsp:cNvSpPr/>
      </dsp:nvSpPr>
      <dsp:spPr>
        <a:xfrm>
          <a:off x="1909030" y="510479"/>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Residents/Residential Housing: </a:t>
          </a:r>
          <a:r>
            <a:rPr lang="en-US" sz="1600" kern="1200"/>
            <a:t>Wildfires may go through residential areas, impacting residents, homes, insurance costs, and property values. Need for evacuation routes and emergency management plans.</a:t>
          </a:r>
        </a:p>
      </dsp:txBody>
      <dsp:txXfrm>
        <a:off x="1909030" y="510479"/>
        <a:ext cx="3555764" cy="1508506"/>
      </dsp:txXfrm>
    </dsp:sp>
    <dsp:sp modelId="{D72CF7C7-3091-4A66-829B-08009A9796A9}">
      <dsp:nvSpPr>
        <dsp:cNvPr id="0" name=""/>
        <dsp:cNvSpPr/>
      </dsp:nvSpPr>
      <dsp:spPr>
        <a:xfrm>
          <a:off x="6084359" y="510479"/>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9324D-7A60-4CE7-A10E-AB79A7B9370F}">
      <dsp:nvSpPr>
        <dsp:cNvPr id="0" name=""/>
        <dsp:cNvSpPr/>
      </dsp:nvSpPr>
      <dsp:spPr>
        <a:xfrm>
          <a:off x="6401145" y="827265"/>
          <a:ext cx="874933" cy="8749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AC8FB-4A47-4B4D-A871-050E76F1827F}">
      <dsp:nvSpPr>
        <dsp:cNvPr id="0" name=""/>
        <dsp:cNvSpPr/>
      </dsp:nvSpPr>
      <dsp:spPr>
        <a:xfrm>
          <a:off x="7916116" y="510479"/>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Impacts to health:</a:t>
          </a:r>
          <a:r>
            <a:rPr lang="en-US" sz="1600" b="0" kern="1200"/>
            <a:t> Wildfires increase exposure to wildfire smoke and impact health of residents and surrounding communities.</a:t>
          </a:r>
        </a:p>
      </dsp:txBody>
      <dsp:txXfrm>
        <a:off x="7916116" y="510479"/>
        <a:ext cx="3555764" cy="1508506"/>
      </dsp:txXfrm>
    </dsp:sp>
    <dsp:sp modelId="{3563A713-24E2-4B96-A83B-69F98AFE2D63}">
      <dsp:nvSpPr>
        <dsp:cNvPr id="0" name=""/>
        <dsp:cNvSpPr/>
      </dsp:nvSpPr>
      <dsp:spPr>
        <a:xfrm>
          <a:off x="77272" y="3092335"/>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7AA7D-7442-4A58-B76E-A2DEC2327CBC}">
      <dsp:nvSpPr>
        <dsp:cNvPr id="0" name=""/>
        <dsp:cNvSpPr/>
      </dsp:nvSpPr>
      <dsp:spPr>
        <a:xfrm>
          <a:off x="394059" y="3409121"/>
          <a:ext cx="874933" cy="8749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0AC502-63B6-4788-9FA3-D0FBFF1CA367}">
      <dsp:nvSpPr>
        <dsp:cNvPr id="0" name=""/>
        <dsp:cNvSpPr/>
      </dsp:nvSpPr>
      <dsp:spPr>
        <a:xfrm>
          <a:off x="1909030" y="2917612"/>
          <a:ext cx="3555764" cy="1857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Economic/Infrastructure Impacts: </a:t>
          </a:r>
          <a:r>
            <a:rPr lang="en-US" sz="1600" b="0" kern="1200"/>
            <a:t>Wildfires can destroy critical infrastructure, such as powerlines, roads, water systems. Events may disrupt access to services and disrupt work.</a:t>
          </a:r>
        </a:p>
      </dsp:txBody>
      <dsp:txXfrm>
        <a:off x="1909030" y="2917612"/>
        <a:ext cx="3555764" cy="1857951"/>
      </dsp:txXfrm>
    </dsp:sp>
    <dsp:sp modelId="{A402B562-B810-48E6-831C-748AC594EB22}">
      <dsp:nvSpPr>
        <dsp:cNvPr id="0" name=""/>
        <dsp:cNvSpPr/>
      </dsp:nvSpPr>
      <dsp:spPr>
        <a:xfrm>
          <a:off x="6084359" y="3092335"/>
          <a:ext cx="1508506" cy="150850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188E2-BC0B-4D8E-A6F4-2898EC5D26D6}">
      <dsp:nvSpPr>
        <dsp:cNvPr id="0" name=""/>
        <dsp:cNvSpPr/>
      </dsp:nvSpPr>
      <dsp:spPr>
        <a:xfrm>
          <a:off x="6401145" y="3409121"/>
          <a:ext cx="874933" cy="8749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C3CD31-49A1-449C-BBD5-45F0298930EF}">
      <dsp:nvSpPr>
        <dsp:cNvPr id="0" name=""/>
        <dsp:cNvSpPr/>
      </dsp:nvSpPr>
      <dsp:spPr>
        <a:xfrm>
          <a:off x="7916116" y="3092335"/>
          <a:ext cx="3555764" cy="150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Environmental Assets: </a:t>
          </a:r>
          <a:r>
            <a:rPr lang="en-US" sz="1600" b="0" kern="1200"/>
            <a:t>Wildfires destroy ecosystems. Burn scars decrease snowpack, increase runoff, degrade water quality, impact recreational facilities.</a:t>
          </a:r>
          <a:endParaRPr lang="en-US" sz="1600" kern="1200"/>
        </a:p>
      </dsp:txBody>
      <dsp:txXfrm>
        <a:off x="7916116" y="3092335"/>
        <a:ext cx="3555764" cy="150850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8FFBD20-AC15-4953-AAE5-2E0E8A96D4A5}" type="datetimeFigureOut">
              <a:rPr lang="en-US" smtClean="0"/>
              <a:pPr/>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206AF21-1EA1-451F-B52B-39F224E7F9B6}" type="slidenum">
              <a:rPr lang="en-US" smtClean="0"/>
              <a:pPr/>
              <a:t>‹#›</a:t>
            </a:fld>
            <a:endParaRPr lang="en-US"/>
          </a:p>
        </p:txBody>
      </p:sp>
    </p:spTree>
    <p:extLst>
      <p:ext uri="{BB962C8B-B14F-4D97-AF65-F5344CB8AC3E}">
        <p14:creationId xmlns:p14="http://schemas.microsoft.com/office/powerpoint/2010/main" val="115837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US">
              <a:latin typeface="Arial"/>
              <a:cs typeface="Arial"/>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a:t>
            </a:fld>
            <a:endParaRPr lang="en-US">
              <a:solidFill>
                <a:prstClr val="black"/>
              </a:solidFill>
            </a:endParaRPr>
          </a:p>
        </p:txBody>
      </p:sp>
    </p:spTree>
    <p:extLst>
      <p:ext uri="{BB962C8B-B14F-4D97-AF65-F5344CB8AC3E}">
        <p14:creationId xmlns:p14="http://schemas.microsoft.com/office/powerpoint/2010/main" val="209604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54871-3410-4D09-D668-14A9EA5A3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DBFDF-A2D3-4389-1CEA-6BF5B0E81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7F2D6-46D8-7326-DF3C-95E597C0FB43}"/>
              </a:ext>
            </a:extLst>
          </p:cNvPr>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a:extLst>
              <a:ext uri="{FF2B5EF4-FFF2-40B4-BE49-F238E27FC236}">
                <a16:creationId xmlns:a16="http://schemas.microsoft.com/office/drawing/2014/main" id="{99705550-D50C-2DDC-DC82-5AC9B58744F6}"/>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12</a:t>
            </a:fld>
            <a:endParaRPr lang="en-US">
              <a:solidFill>
                <a:prstClr val="black"/>
              </a:solidFill>
            </a:endParaRPr>
          </a:p>
        </p:txBody>
      </p:sp>
    </p:spTree>
    <p:extLst>
      <p:ext uri="{BB962C8B-B14F-4D97-AF65-F5344CB8AC3E}">
        <p14:creationId xmlns:p14="http://schemas.microsoft.com/office/powerpoint/2010/main" val="311419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B927-0ADF-2DD6-940C-CDFA29DD5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DD1FD-30DB-626A-5714-4D1DDB1D1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AB48F-03E7-DC0A-A747-31B76D4BBF06}"/>
              </a:ext>
            </a:extLst>
          </p:cNvPr>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a:extLst>
              <a:ext uri="{FF2B5EF4-FFF2-40B4-BE49-F238E27FC236}">
                <a16:creationId xmlns:a16="http://schemas.microsoft.com/office/drawing/2014/main" id="{832D05C5-B4E2-C125-BB15-04C9A25CA4E8}"/>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13</a:t>
            </a:fld>
            <a:endParaRPr lang="en-US">
              <a:solidFill>
                <a:prstClr val="black"/>
              </a:solidFill>
            </a:endParaRPr>
          </a:p>
        </p:txBody>
      </p:sp>
    </p:spTree>
    <p:extLst>
      <p:ext uri="{BB962C8B-B14F-4D97-AF65-F5344CB8AC3E}">
        <p14:creationId xmlns:p14="http://schemas.microsoft.com/office/powerpoint/2010/main" val="215801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8E3D2-7226-46E5-8BA9-2693F5F9AE6B}" type="slidenum">
              <a:rPr lang="en-US" smtClean="0"/>
              <a:t>14</a:t>
            </a:fld>
            <a:endParaRPr lang="en-US"/>
          </a:p>
        </p:txBody>
      </p:sp>
    </p:spTree>
    <p:extLst>
      <p:ext uri="{BB962C8B-B14F-4D97-AF65-F5344CB8AC3E}">
        <p14:creationId xmlns:p14="http://schemas.microsoft.com/office/powerpoint/2010/main" val="174600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965C1-F7F2-4539-E3BF-CC3A01931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DBC89-F1A7-CDA3-B091-2B505547D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C37A4-5141-5CD2-6379-32D32E8B0906}"/>
              </a:ext>
            </a:extLst>
          </p:cNvPr>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a:extLst>
              <a:ext uri="{FF2B5EF4-FFF2-40B4-BE49-F238E27FC236}">
                <a16:creationId xmlns:a16="http://schemas.microsoft.com/office/drawing/2014/main" id="{C402C4F9-989A-1C2D-A55D-2B0ADCF271DB}"/>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15</a:t>
            </a:fld>
            <a:endParaRPr lang="en-US">
              <a:solidFill>
                <a:prstClr val="black"/>
              </a:solidFill>
            </a:endParaRPr>
          </a:p>
        </p:txBody>
      </p:sp>
    </p:spTree>
    <p:extLst>
      <p:ext uri="{BB962C8B-B14F-4D97-AF65-F5344CB8AC3E}">
        <p14:creationId xmlns:p14="http://schemas.microsoft.com/office/powerpoint/2010/main" val="81195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B182-D7F3-CE6C-5C1F-91227CA1E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BEA72-A56D-D5D2-746C-872656880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D7DC5-B50D-41D0-990A-B197E8AE1F08}"/>
              </a:ext>
            </a:extLst>
          </p:cNvPr>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a:extLst>
              <a:ext uri="{FF2B5EF4-FFF2-40B4-BE49-F238E27FC236}">
                <a16:creationId xmlns:a16="http://schemas.microsoft.com/office/drawing/2014/main" id="{4BBD611A-2D87-69AF-8CC2-2BA1DD2CAE7E}"/>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16</a:t>
            </a:fld>
            <a:endParaRPr lang="en-US">
              <a:solidFill>
                <a:prstClr val="black"/>
              </a:solidFill>
            </a:endParaRPr>
          </a:p>
        </p:txBody>
      </p:sp>
    </p:spTree>
    <p:extLst>
      <p:ext uri="{BB962C8B-B14F-4D97-AF65-F5344CB8AC3E}">
        <p14:creationId xmlns:p14="http://schemas.microsoft.com/office/powerpoint/2010/main" val="327027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0A242-F4C3-E5D9-6A67-F071E2F3A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1EF98-44AD-FBC3-1806-2DD073116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1E0BF-0EBC-C202-B568-0081A742E72A}"/>
              </a:ext>
            </a:extLst>
          </p:cNvPr>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a:extLst>
              <a:ext uri="{FF2B5EF4-FFF2-40B4-BE49-F238E27FC236}">
                <a16:creationId xmlns:a16="http://schemas.microsoft.com/office/drawing/2014/main" id="{0EF4EAF3-2B25-51A6-010F-FCF1C7739FA2}"/>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17</a:t>
            </a:fld>
            <a:endParaRPr lang="en-US">
              <a:solidFill>
                <a:prstClr val="black"/>
              </a:solidFill>
            </a:endParaRPr>
          </a:p>
        </p:txBody>
      </p:sp>
    </p:spTree>
    <p:extLst>
      <p:ext uri="{BB962C8B-B14F-4D97-AF65-F5344CB8AC3E}">
        <p14:creationId xmlns:p14="http://schemas.microsoft.com/office/powerpoint/2010/main" val="180192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812FD-9BB5-B45C-8164-303B7EDBD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76B66-D367-B55B-3BBF-6F7411F43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F2E59-4200-1753-88DF-980AD3DFED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B7EAAC-C3CB-232A-278D-755FBB114CF7}"/>
              </a:ext>
            </a:extLst>
          </p:cNvPr>
          <p:cNvSpPr>
            <a:spLocks noGrp="1"/>
          </p:cNvSpPr>
          <p:nvPr>
            <p:ph type="sldNum" sz="quarter" idx="5"/>
          </p:nvPr>
        </p:nvSpPr>
        <p:spPr/>
        <p:txBody>
          <a:bodyPr/>
          <a:lstStyle/>
          <a:p>
            <a:fld id="{27F8E3D2-7226-46E5-8BA9-2693F5F9AE6B}" type="slidenum">
              <a:rPr lang="en-US" smtClean="0"/>
              <a:t>18</a:t>
            </a:fld>
            <a:endParaRPr lang="en-US"/>
          </a:p>
        </p:txBody>
      </p:sp>
    </p:spTree>
    <p:extLst>
      <p:ext uri="{BB962C8B-B14F-4D97-AF65-F5344CB8AC3E}">
        <p14:creationId xmlns:p14="http://schemas.microsoft.com/office/powerpoint/2010/main" val="92833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303E1-205E-17DE-9EFD-9BB95789D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D9976-D30D-622B-E31B-4C4775C41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48113-4499-938B-ED83-6763B888424E}"/>
              </a:ext>
            </a:extLst>
          </p:cNvPr>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a:extLst>
              <a:ext uri="{FF2B5EF4-FFF2-40B4-BE49-F238E27FC236}">
                <a16:creationId xmlns:a16="http://schemas.microsoft.com/office/drawing/2014/main" id="{E3E5C6CF-4729-0612-ED02-87A901282F0A}"/>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19</a:t>
            </a:fld>
            <a:endParaRPr lang="en-US">
              <a:solidFill>
                <a:prstClr val="black"/>
              </a:solidFill>
            </a:endParaRPr>
          </a:p>
        </p:txBody>
      </p:sp>
    </p:spTree>
    <p:extLst>
      <p:ext uri="{BB962C8B-B14F-4D97-AF65-F5344CB8AC3E}">
        <p14:creationId xmlns:p14="http://schemas.microsoft.com/office/powerpoint/2010/main" val="422281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i="0">
                <a:solidFill>
                  <a:srgbClr val="E6F2F2"/>
                </a:solidFill>
                <a:effectLst/>
                <a:latin typeface="Basic Commercial"/>
              </a:rPr>
              <a:t>The </a:t>
            </a:r>
            <a:r>
              <a:rPr lang="en-US" b="1" i="0">
                <a:solidFill>
                  <a:srgbClr val="F3422D"/>
                </a:solidFill>
                <a:effectLst/>
                <a:latin typeface="Basic Commercial"/>
              </a:rPr>
              <a:t>INTERFACE </a:t>
            </a:r>
            <a:r>
              <a:rPr lang="en-US" b="0" i="0">
                <a:solidFill>
                  <a:srgbClr val="E6F2F2"/>
                </a:solidFill>
                <a:effectLst/>
                <a:latin typeface="Basic Commercial"/>
              </a:rPr>
              <a:t>is often found along the outskirts of urban area. The </a:t>
            </a:r>
            <a:r>
              <a:rPr lang="en-US" b="1" i="0">
                <a:solidFill>
                  <a:srgbClr val="F3422D"/>
                </a:solidFill>
                <a:effectLst/>
                <a:latin typeface="Basic Commercial"/>
              </a:rPr>
              <a:t>WILDLAND-URBAN INTERFACE</a:t>
            </a:r>
            <a:r>
              <a:rPr lang="en-US" b="0" i="0">
                <a:solidFill>
                  <a:srgbClr val="E6F2F2"/>
                </a:solidFill>
                <a:effectLst/>
                <a:latin typeface="Basic Commercial"/>
              </a:rPr>
              <a:t> is defined as those areas where human development MEETS areas that are covered with more than 50% wildlands. To be considered </a:t>
            </a:r>
            <a:r>
              <a:rPr lang="en-US" b="1" i="0">
                <a:solidFill>
                  <a:srgbClr val="F3422D"/>
                </a:solidFill>
                <a:effectLst/>
                <a:latin typeface="Basic Commercial"/>
              </a:rPr>
              <a:t>INTERFACE</a:t>
            </a:r>
            <a:r>
              <a:rPr lang="en-US" b="0" i="0">
                <a:solidFill>
                  <a:srgbClr val="E6F2F2"/>
                </a:solidFill>
                <a:effectLst/>
                <a:latin typeface="Basic Commercial"/>
              </a:rPr>
              <a:t>, development/structures must be bordered by wildlands on at least one side.</a:t>
            </a:r>
          </a:p>
          <a:p>
            <a:pPr marL="174708" indent="-174708">
              <a:buFont typeface="Arial" panose="020B0604020202020204" pitchFamily="34" charset="0"/>
              <a:buChar char="•"/>
            </a:pPr>
            <a:endParaRPr lang="en-US" b="0" i="0">
              <a:solidFill>
                <a:srgbClr val="E6F2F2"/>
              </a:solidFill>
              <a:effectLst/>
              <a:latin typeface="Basic Commercial"/>
              <a:cs typeface="Arial" panose="020B0604020202020204" pitchFamily="34" charset="0"/>
            </a:endParaRPr>
          </a:p>
          <a:p>
            <a:pPr marL="174708" indent="-174708">
              <a:buFont typeface="Arial" panose="020B0604020202020204" pitchFamily="34" charset="0"/>
              <a:buChar char="•"/>
            </a:pPr>
            <a:r>
              <a:rPr lang="en-US" b="1" i="0">
                <a:solidFill>
                  <a:srgbClr val="F3AB2D"/>
                </a:solidFill>
                <a:effectLst/>
                <a:latin typeface="Basic Commercial"/>
              </a:rPr>
              <a:t>WILDLAND-URBAN INTERMIX</a:t>
            </a:r>
            <a:r>
              <a:rPr lang="en-US" b="0" i="0">
                <a:solidFill>
                  <a:srgbClr val="E6F2F2"/>
                </a:solidFill>
                <a:effectLst/>
                <a:latin typeface="Basic Commercial"/>
              </a:rPr>
              <a:t> are those areas where structures intermingle with wildlands. To be considered intermix, a development OR structure must be surrounded on 2 or more sides by wildlands.  </a:t>
            </a:r>
            <a:r>
              <a:rPr lang="en-US" b="1" i="0">
                <a:solidFill>
                  <a:srgbClr val="F3AB2D"/>
                </a:solidFill>
                <a:effectLst/>
                <a:latin typeface="Basic Commercial"/>
              </a:rPr>
              <a:t>INTERMIX</a:t>
            </a:r>
            <a:r>
              <a:rPr lang="en-US" b="0" i="0">
                <a:solidFill>
                  <a:srgbClr val="E6F2F2"/>
                </a:solidFill>
                <a:effectLst/>
                <a:latin typeface="Basic Commercial"/>
              </a:rPr>
              <a:t> is often found between the INTERFACE and the WILDLANDS. </a:t>
            </a:r>
          </a:p>
          <a:p>
            <a:endParaRPr lang="en-US" b="0" i="0">
              <a:solidFill>
                <a:srgbClr val="E6F2F2"/>
              </a:solidFill>
              <a:effectLst/>
              <a:latin typeface="Basic Commercial"/>
              <a:cs typeface="Arial" panose="020B0604020202020204" pitchFamily="34" charset="0"/>
            </a:endParaRPr>
          </a:p>
          <a:p>
            <a:pPr marL="174708" indent="-174708">
              <a:buFont typeface="Arial" panose="020B0604020202020204" pitchFamily="34" charset="0"/>
              <a:buChar char="•"/>
            </a:pPr>
            <a:r>
              <a:rPr lang="en-US" b="0" i="0">
                <a:solidFill>
                  <a:srgbClr val="E6F2F2"/>
                </a:solidFill>
                <a:effectLst/>
                <a:latin typeface="Basic Commercial"/>
              </a:rPr>
              <a:t>The Wildland-Urban Interface, or WUI, is not the same as wildfire risk. As such, the Wildland-Urban Interface map can be used as a TOOL to help </a:t>
            </a:r>
            <a:r>
              <a:rPr lang="en-US" b="0" i="1">
                <a:solidFill>
                  <a:srgbClr val="E6F2F2"/>
                </a:solidFill>
                <a:effectLst/>
                <a:latin typeface="Basic Commercial"/>
              </a:rPr>
              <a:t>define</a:t>
            </a:r>
            <a:r>
              <a:rPr lang="en-US" b="0" i="0">
                <a:solidFill>
                  <a:srgbClr val="E6F2F2"/>
                </a:solidFill>
                <a:effectLst/>
                <a:latin typeface="Basic Commercial"/>
              </a:rPr>
              <a:t> wildfire risk.</a:t>
            </a:r>
          </a:p>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20</a:t>
            </a:fld>
            <a:endParaRPr lang="en-US">
              <a:solidFill>
                <a:prstClr val="black"/>
              </a:solidFill>
            </a:endParaRPr>
          </a:p>
        </p:txBody>
      </p:sp>
    </p:spTree>
    <p:extLst>
      <p:ext uri="{BB962C8B-B14F-4D97-AF65-F5344CB8AC3E}">
        <p14:creationId xmlns:p14="http://schemas.microsoft.com/office/powerpoint/2010/main" val="397038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C4FC-7EE5-5221-E620-299562C3D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6C954-952E-F4DE-02F5-6A0B95F81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09ACE-CAD9-9171-5E9A-59CFB7482033}"/>
              </a:ext>
            </a:extLst>
          </p:cNvPr>
          <p:cNvSpPr>
            <a:spLocks noGrp="1"/>
          </p:cNvSpPr>
          <p:nvPr>
            <p:ph type="body" idx="1"/>
          </p:nvPr>
        </p:nvSpPr>
        <p:spPr/>
        <p:txBody>
          <a:bodyPr/>
          <a:lstStyle/>
          <a:p>
            <a:pPr marL="174708" indent="-174708">
              <a:buFont typeface="Arial" panose="020B0604020202020204" pitchFamily="34" charset="0"/>
              <a:buChar char="•"/>
            </a:pPr>
            <a:r>
              <a:rPr lang="en-US" b="0" i="0">
                <a:solidFill>
                  <a:srgbClr val="E6F2F2"/>
                </a:solidFill>
                <a:effectLst/>
                <a:latin typeface="Basic Commercial"/>
              </a:rPr>
              <a:t>The </a:t>
            </a:r>
            <a:r>
              <a:rPr lang="en-US" b="1" i="0">
                <a:solidFill>
                  <a:srgbClr val="F3422D"/>
                </a:solidFill>
                <a:effectLst/>
                <a:latin typeface="Basic Commercial"/>
              </a:rPr>
              <a:t>INTERFACE </a:t>
            </a:r>
            <a:r>
              <a:rPr lang="en-US" b="0" i="0">
                <a:solidFill>
                  <a:srgbClr val="E6F2F2"/>
                </a:solidFill>
                <a:effectLst/>
                <a:latin typeface="Basic Commercial"/>
              </a:rPr>
              <a:t>is often found along the outskirts of urban area. The </a:t>
            </a:r>
            <a:r>
              <a:rPr lang="en-US" b="1" i="0">
                <a:solidFill>
                  <a:srgbClr val="F3422D"/>
                </a:solidFill>
                <a:effectLst/>
                <a:latin typeface="Basic Commercial"/>
              </a:rPr>
              <a:t>WILDLAND-URBAN INTERFACE</a:t>
            </a:r>
            <a:r>
              <a:rPr lang="en-US" b="0" i="0">
                <a:solidFill>
                  <a:srgbClr val="E6F2F2"/>
                </a:solidFill>
                <a:effectLst/>
                <a:latin typeface="Basic Commercial"/>
              </a:rPr>
              <a:t> is defined as those areas where human development MEETS areas that are covered with more than 50% wildlands. To be considered </a:t>
            </a:r>
            <a:r>
              <a:rPr lang="en-US" b="1" i="0">
                <a:solidFill>
                  <a:srgbClr val="F3422D"/>
                </a:solidFill>
                <a:effectLst/>
                <a:latin typeface="Basic Commercial"/>
              </a:rPr>
              <a:t>INTERFACE</a:t>
            </a:r>
            <a:r>
              <a:rPr lang="en-US" b="0" i="0">
                <a:solidFill>
                  <a:srgbClr val="E6F2F2"/>
                </a:solidFill>
                <a:effectLst/>
                <a:latin typeface="Basic Commercial"/>
              </a:rPr>
              <a:t>, development/structures must be bordered by wildlands on at least one side.</a:t>
            </a:r>
          </a:p>
          <a:p>
            <a:pPr marL="174708" indent="-174708">
              <a:buFont typeface="Arial" panose="020B0604020202020204" pitchFamily="34" charset="0"/>
              <a:buChar char="•"/>
            </a:pPr>
            <a:endParaRPr lang="en-US" b="0" i="0">
              <a:solidFill>
                <a:srgbClr val="E6F2F2"/>
              </a:solidFill>
              <a:effectLst/>
              <a:latin typeface="Basic Commercial"/>
              <a:cs typeface="Arial" panose="020B0604020202020204" pitchFamily="34" charset="0"/>
            </a:endParaRPr>
          </a:p>
          <a:p>
            <a:pPr marL="174708" indent="-174708">
              <a:buFont typeface="Arial" panose="020B0604020202020204" pitchFamily="34" charset="0"/>
              <a:buChar char="•"/>
            </a:pPr>
            <a:r>
              <a:rPr lang="en-US" b="1" i="0">
                <a:solidFill>
                  <a:srgbClr val="F3AB2D"/>
                </a:solidFill>
                <a:effectLst/>
                <a:latin typeface="Basic Commercial"/>
              </a:rPr>
              <a:t>WILDLAND-URBAN INTERMIX</a:t>
            </a:r>
            <a:r>
              <a:rPr lang="en-US" b="0" i="0">
                <a:solidFill>
                  <a:srgbClr val="E6F2F2"/>
                </a:solidFill>
                <a:effectLst/>
                <a:latin typeface="Basic Commercial"/>
              </a:rPr>
              <a:t> are those areas where structures intermingle with wildlands. To be considered intermix, a development OR structure must be surrounded on 2 or more sides by wildlands.  </a:t>
            </a:r>
            <a:r>
              <a:rPr lang="en-US" b="1" i="0">
                <a:solidFill>
                  <a:srgbClr val="F3AB2D"/>
                </a:solidFill>
                <a:effectLst/>
                <a:latin typeface="Basic Commercial"/>
              </a:rPr>
              <a:t>INTERMIX</a:t>
            </a:r>
            <a:r>
              <a:rPr lang="en-US" b="0" i="0">
                <a:solidFill>
                  <a:srgbClr val="E6F2F2"/>
                </a:solidFill>
                <a:effectLst/>
                <a:latin typeface="Basic Commercial"/>
              </a:rPr>
              <a:t> is often found between the INTERFACE and the WILDLANDS. </a:t>
            </a:r>
          </a:p>
          <a:p>
            <a:endParaRPr lang="en-US" b="0" i="0">
              <a:solidFill>
                <a:srgbClr val="E6F2F2"/>
              </a:solidFill>
              <a:effectLst/>
              <a:latin typeface="Basic Commercial"/>
              <a:cs typeface="Arial" panose="020B0604020202020204" pitchFamily="34" charset="0"/>
            </a:endParaRPr>
          </a:p>
          <a:p>
            <a:pPr marL="174708" indent="-174708">
              <a:buFont typeface="Arial" panose="020B0604020202020204" pitchFamily="34" charset="0"/>
              <a:buChar char="•"/>
            </a:pPr>
            <a:r>
              <a:rPr lang="en-US" b="0" i="0">
                <a:solidFill>
                  <a:srgbClr val="E6F2F2"/>
                </a:solidFill>
                <a:effectLst/>
                <a:latin typeface="Basic Commercial"/>
              </a:rPr>
              <a:t>The Wildland-Urban Interface, or WUI, is not the same as wildfire risk. As such, the Wildland-Urban Interface map can be used as a TOOL to help </a:t>
            </a:r>
            <a:r>
              <a:rPr lang="en-US" b="0" i="1">
                <a:solidFill>
                  <a:srgbClr val="E6F2F2"/>
                </a:solidFill>
                <a:effectLst/>
                <a:latin typeface="Basic Commercial"/>
              </a:rPr>
              <a:t>define</a:t>
            </a:r>
            <a:r>
              <a:rPr lang="en-US" b="0" i="0">
                <a:solidFill>
                  <a:srgbClr val="E6F2F2"/>
                </a:solidFill>
                <a:effectLst/>
                <a:latin typeface="Basic Commercial"/>
              </a:rPr>
              <a:t> wildfire risk.</a:t>
            </a:r>
          </a:p>
          <a:p>
            <a:endParaRPr lang="en-US"/>
          </a:p>
        </p:txBody>
      </p:sp>
      <p:sp>
        <p:nvSpPr>
          <p:cNvPr id="4" name="Slide Number Placeholder 3">
            <a:extLst>
              <a:ext uri="{FF2B5EF4-FFF2-40B4-BE49-F238E27FC236}">
                <a16:creationId xmlns:a16="http://schemas.microsoft.com/office/drawing/2014/main" id="{C507DA80-FE89-8867-8F8C-38A4B736F06F}"/>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21</a:t>
            </a:fld>
            <a:endParaRPr lang="en-US">
              <a:solidFill>
                <a:prstClr val="black"/>
              </a:solidFill>
            </a:endParaRPr>
          </a:p>
        </p:txBody>
      </p:sp>
    </p:spTree>
    <p:extLst>
      <p:ext uri="{BB962C8B-B14F-4D97-AF65-F5344CB8AC3E}">
        <p14:creationId xmlns:p14="http://schemas.microsoft.com/office/powerpoint/2010/main" val="62471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B90A23B-58D2-490C-BC8C-2D4BD9023E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92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73328-7CBB-F5DD-CD14-D5568C5DB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2C4A6-08AB-FB0C-FBE9-078734AE5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8D659-AE8B-8FBA-337F-94CD5B4A89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C338F9-125C-94CA-38CA-ED069D200CBB}"/>
              </a:ext>
            </a:extLst>
          </p:cNvPr>
          <p:cNvSpPr>
            <a:spLocks noGrp="1"/>
          </p:cNvSpPr>
          <p:nvPr>
            <p:ph type="sldNum" sz="quarter" idx="5"/>
          </p:nvPr>
        </p:nvSpPr>
        <p:spPr/>
        <p:txBody>
          <a:bodyPr/>
          <a:lstStyle/>
          <a:p>
            <a:fld id="{27F8E3D2-7226-46E5-8BA9-2693F5F9AE6B}" type="slidenum">
              <a:rPr lang="en-US" smtClean="0"/>
              <a:t>22</a:t>
            </a:fld>
            <a:endParaRPr lang="en-US"/>
          </a:p>
        </p:txBody>
      </p:sp>
    </p:spTree>
    <p:extLst>
      <p:ext uri="{BB962C8B-B14F-4D97-AF65-F5344CB8AC3E}">
        <p14:creationId xmlns:p14="http://schemas.microsoft.com/office/powerpoint/2010/main" val="62294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4183-2A48-AC14-EC7D-F933B88F2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F52A7-8FBF-F5CA-11C8-DFC1D4729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AFDC1-7FFF-C44E-441E-F7FE26E34967}"/>
              </a:ext>
            </a:extLst>
          </p:cNvPr>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a:extLst>
              <a:ext uri="{FF2B5EF4-FFF2-40B4-BE49-F238E27FC236}">
                <a16:creationId xmlns:a16="http://schemas.microsoft.com/office/drawing/2014/main" id="{5C4130E2-3B95-A433-8853-138195CB498E}"/>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23</a:t>
            </a:fld>
            <a:endParaRPr lang="en-US">
              <a:solidFill>
                <a:prstClr val="black"/>
              </a:solidFill>
            </a:endParaRPr>
          </a:p>
        </p:txBody>
      </p:sp>
    </p:spTree>
    <p:extLst>
      <p:ext uri="{BB962C8B-B14F-4D97-AF65-F5344CB8AC3E}">
        <p14:creationId xmlns:p14="http://schemas.microsoft.com/office/powerpoint/2010/main" val="1809210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Maddie</a:t>
            </a:r>
          </a:p>
          <a:p>
            <a:endParaRPr lang="en-US"/>
          </a:p>
          <a:p>
            <a:r>
              <a:rPr lang="en-US"/>
              <a:t>From the charter, one of the CPAT’s responsibilities is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“Develop a “vision statement” describing the social, economic, and environmental places, traditions, and values that matter most to the Liberty Lake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Whiteboard brainstorming activity – have people popcorn ideas, group ideas loosely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Traditions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206AF21-1EA1-451F-B52B-39F224E7F9B6}" type="slidenum">
              <a:rPr lang="en-US" smtClean="0"/>
              <a:pPr/>
              <a:t>24</a:t>
            </a:fld>
            <a:endParaRPr lang="en-US"/>
          </a:p>
        </p:txBody>
      </p:sp>
    </p:spTree>
    <p:extLst>
      <p:ext uri="{BB962C8B-B14F-4D97-AF65-F5344CB8AC3E}">
        <p14:creationId xmlns:p14="http://schemas.microsoft.com/office/powerpoint/2010/main" val="310934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E04D-63A6-6A3B-6F22-E73351FFA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9402C-DAC4-BCD4-CEE0-684FB8E3F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42A3A-1829-8569-C4F0-F8BBEDD8259D}"/>
              </a:ext>
            </a:extLst>
          </p:cNvPr>
          <p:cNvSpPr>
            <a:spLocks noGrp="1"/>
          </p:cNvSpPr>
          <p:nvPr>
            <p:ph type="body" idx="1"/>
          </p:nvPr>
        </p:nvSpPr>
        <p:spPr/>
        <p:txBody>
          <a:bodyPr/>
          <a:lstStyle/>
          <a:p>
            <a:pPr marL="0" marR="0" lvl="0" indent="0">
              <a:lnSpc>
                <a:spcPts val="1500"/>
              </a:lnSpc>
              <a:spcAft>
                <a:spcPts val="800"/>
              </a:spcAft>
              <a:buSzPts val="1000"/>
              <a:buFont typeface="Symbol" panose="05050102010706020507" pitchFamily="18" charset="2"/>
              <a:buNone/>
              <a:tabLst>
                <a:tab pos="457200" algn="l"/>
              </a:tabLst>
            </a:pPr>
            <a:r>
              <a:rPr lang="en-US" sz="1800" b="0" kern="10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Maddie</a:t>
            </a:r>
          </a:p>
          <a:p>
            <a:pPr marL="342900" marR="0" lvl="0" indent="-342900">
              <a:lnSpc>
                <a:spcPts val="1500"/>
              </a:lnSpc>
              <a:spcAft>
                <a:spcPts val="800"/>
              </a:spcAft>
              <a:buSzPts val="1000"/>
              <a:buFont typeface="Symbol" panose="05050102010706020507" pitchFamily="18" charset="2"/>
              <a:buChar char=""/>
              <a:tabLst>
                <a:tab pos="457200" algn="l"/>
              </a:tabLst>
            </a:pPr>
            <a:r>
              <a:rPr lang="en-US" sz="1800" b="0" kern="10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Environmental consciousness: Words like "Dark sky friendly," "Sustainability," "Green space," "Fire management," and "Preserving resources" highlight the importance of environmental stewardship and sustainability.</a:t>
            </a:r>
            <a:endParaRPr lang="en-US" sz="1800" b="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500"/>
              </a:lnSpc>
              <a:spcAft>
                <a:spcPts val="800"/>
              </a:spcAft>
              <a:buSzPts val="1000"/>
              <a:buFont typeface="Symbol" panose="05050102010706020507" pitchFamily="18" charset="2"/>
              <a:buChar char=""/>
              <a:tabLst>
                <a:tab pos="457200" algn="l"/>
              </a:tabLst>
            </a:pPr>
            <a:r>
              <a:rPr lang="en-US" sz="1800" b="0" kern="10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Community and inclusivity: Terms like "Multigenerational," "Compassion," "Community engagement," "Inclusion," and "Bridging the divide" emphasize the focus on creating a welcoming and inclusive community for all.</a:t>
            </a:r>
            <a:endParaRPr lang="en-US" sz="1800" b="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500"/>
              </a:lnSpc>
              <a:spcAft>
                <a:spcPts val="800"/>
              </a:spcAft>
              <a:buSzPts val="1000"/>
              <a:buFont typeface="Symbol" panose="05050102010706020507" pitchFamily="18" charset="2"/>
              <a:buChar char=""/>
              <a:tabLst>
                <a:tab pos="457200" algn="l"/>
              </a:tabLst>
            </a:pPr>
            <a:r>
              <a:rPr lang="en-US" sz="1800" b="0" kern="10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Future-oriented and innovative: Words such as "Future," "Smart growth," "Circular economy," and "Efficiency" indicate a forward-thinking approach to development and growth.</a:t>
            </a:r>
            <a:endParaRPr lang="en-US" sz="1800" b="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500"/>
              </a:lnSpc>
              <a:spcAft>
                <a:spcPts val="800"/>
              </a:spcAft>
              <a:buSzPts val="1000"/>
              <a:buFont typeface="Symbol" panose="05050102010706020507" pitchFamily="18" charset="2"/>
              <a:buChar char=""/>
              <a:tabLst>
                <a:tab pos="457200" algn="l"/>
              </a:tabLst>
            </a:pPr>
            <a:r>
              <a:rPr lang="en-US" sz="1800" b="0" kern="10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Safety and resilience: Phrases like "Safety," "Resiliency," and "Balance" underscore the importance of safety and the ability to adapt and thrive in changing conditions.</a:t>
            </a:r>
            <a:endParaRPr lang="en-US" sz="1800" b="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500"/>
              </a:lnSpc>
              <a:spcAft>
                <a:spcPts val="800"/>
              </a:spcAft>
              <a:buSzPts val="1000"/>
              <a:buFont typeface="Symbol" panose="05050102010706020507" pitchFamily="18" charset="2"/>
              <a:buChar char=""/>
              <a:tabLst>
                <a:tab pos="457200" algn="l"/>
              </a:tabLst>
            </a:pPr>
            <a:r>
              <a:rPr lang="en-US" sz="1800" b="0" kern="10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Education and awareness: "Education," "Telling the climate story in a way that people can relate to," and "Talking about climate without talking about climate" suggest a focus on raising awareness and educating the community about important issues.</a:t>
            </a:r>
            <a:endParaRPr lang="en-US" sz="1800" b="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0" kern="10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Economic and social factors: "Affordable," "Intersection of social, environmental, and economic factors," and "Relevancy" highlight the need to balance various aspects of community life.</a:t>
            </a:r>
            <a:endParaRPr lang="en-US" sz="1800" b="0" kern="100">
              <a:effectLst/>
              <a:latin typeface="Aptos" panose="020B0004020202020204" pitchFamily="34" charset="0"/>
              <a:ea typeface="Aptos" panose="020B0004020202020204" pitchFamily="34" charset="0"/>
              <a:cs typeface="Times New Roman" panose="02020603050405020304" pitchFamily="18" charset="0"/>
            </a:endParaRPr>
          </a:p>
          <a:p>
            <a:pPr marL="0" indent="0">
              <a:buFont typeface="Arial,Sans-Serif"/>
              <a:buNone/>
            </a:pPr>
            <a:endParaRPr lang="en-US">
              <a:latin typeface="Arial"/>
              <a:cs typeface="Arial"/>
            </a:endParaRPr>
          </a:p>
        </p:txBody>
      </p:sp>
      <p:sp>
        <p:nvSpPr>
          <p:cNvPr id="4" name="Slide Number Placeholder 3">
            <a:extLst>
              <a:ext uri="{FF2B5EF4-FFF2-40B4-BE49-F238E27FC236}">
                <a16:creationId xmlns:a16="http://schemas.microsoft.com/office/drawing/2014/main" id="{E6744060-9E02-4E97-665E-AC5E36588B47}"/>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25</a:t>
            </a:fld>
            <a:endParaRPr lang="en-US">
              <a:solidFill>
                <a:prstClr val="black"/>
              </a:solidFill>
            </a:endParaRPr>
          </a:p>
        </p:txBody>
      </p:sp>
    </p:spTree>
    <p:extLst>
      <p:ext uri="{BB962C8B-B14F-4D97-AF65-F5344CB8AC3E}">
        <p14:creationId xmlns:p14="http://schemas.microsoft.com/office/powerpoint/2010/main" val="2770458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474E-96BA-BAEC-2F5A-386012F7D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67DB-D41E-3FE5-585A-245E4D1D7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2669C-1B9D-FC1B-0D00-C1F4CBF9093A}"/>
              </a:ext>
            </a:extLst>
          </p:cNvPr>
          <p:cNvSpPr>
            <a:spLocks noGrp="1"/>
          </p:cNvSpPr>
          <p:nvPr>
            <p:ph type="body" idx="1"/>
          </p:nvPr>
        </p:nvSpPr>
        <p:spPr/>
        <p:txBody>
          <a:bodyPr/>
          <a:lstStyle/>
          <a:p>
            <a:pPr marL="0" indent="0">
              <a:buFont typeface="Arial,Sans-Serif"/>
              <a:buNone/>
            </a:pPr>
            <a:r>
              <a:rPr lang="en-US">
                <a:latin typeface="Arial"/>
                <a:cs typeface="Arial"/>
              </a:rPr>
              <a:t>Maddie</a:t>
            </a:r>
          </a:p>
        </p:txBody>
      </p:sp>
      <p:sp>
        <p:nvSpPr>
          <p:cNvPr id="4" name="Slide Number Placeholder 3">
            <a:extLst>
              <a:ext uri="{FF2B5EF4-FFF2-40B4-BE49-F238E27FC236}">
                <a16:creationId xmlns:a16="http://schemas.microsoft.com/office/drawing/2014/main" id="{D32CB3E6-AF3B-52A2-1CF9-239FE3F072A7}"/>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26</a:t>
            </a:fld>
            <a:endParaRPr lang="en-US">
              <a:solidFill>
                <a:prstClr val="black"/>
              </a:solidFill>
            </a:endParaRPr>
          </a:p>
        </p:txBody>
      </p:sp>
    </p:spTree>
    <p:extLst>
      <p:ext uri="{BB962C8B-B14F-4D97-AF65-F5344CB8AC3E}">
        <p14:creationId xmlns:p14="http://schemas.microsoft.com/office/powerpoint/2010/main" val="1109247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CPAT meeting – date and what will be covered</a:t>
            </a:r>
          </a:p>
          <a:p>
            <a:endParaRPr lang="en-US"/>
          </a:p>
        </p:txBody>
      </p:sp>
      <p:sp>
        <p:nvSpPr>
          <p:cNvPr id="4" name="Slide Number Placeholder 3"/>
          <p:cNvSpPr>
            <a:spLocks noGrp="1"/>
          </p:cNvSpPr>
          <p:nvPr>
            <p:ph type="sldNum" sz="quarter" idx="5"/>
          </p:nvPr>
        </p:nvSpPr>
        <p:spPr/>
        <p:txBody>
          <a:bodyPr/>
          <a:lstStyle/>
          <a:p>
            <a:fld id="{0206AF21-1EA1-451F-B52B-39F224E7F9B6}" type="slidenum">
              <a:rPr lang="en-US" smtClean="0"/>
              <a:pPr/>
              <a:t>27</a:t>
            </a:fld>
            <a:endParaRPr lang="en-US"/>
          </a:p>
        </p:txBody>
      </p:sp>
    </p:spTree>
    <p:extLst>
      <p:ext uri="{BB962C8B-B14F-4D97-AF65-F5344CB8AC3E}">
        <p14:creationId xmlns:p14="http://schemas.microsoft.com/office/powerpoint/2010/main" val="79875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61FEB-40E8-EEB9-C060-A3BC37B46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D8696-AF13-E8D7-97A3-5AFFF36FA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9C9DF-3736-76FA-F971-5A6DB8BB785D}"/>
              </a:ext>
            </a:extLst>
          </p:cNvPr>
          <p:cNvSpPr>
            <a:spLocks noGrp="1"/>
          </p:cNvSpPr>
          <p:nvPr>
            <p:ph type="body" idx="1"/>
          </p:nvPr>
        </p:nvSpPr>
        <p:spPr/>
        <p:txBody>
          <a:bodyPr/>
          <a:lstStyle/>
          <a:p>
            <a:endParaRPr lang="en-US">
              <a:cs typeface="Arial" panose="020B0604020202020204" pitchFamily="34" charset="0"/>
            </a:endParaRPr>
          </a:p>
          <a:p>
            <a:r>
              <a:rPr lang="en-US"/>
              <a:t>Last time:</a:t>
            </a:r>
          </a:p>
          <a:p>
            <a:pPr marL="285750" indent="-285750">
              <a:buFont typeface="Wingdings" panose="05000000000000000000" pitchFamily="2" charset="2"/>
              <a:buChar char="ü"/>
            </a:pPr>
            <a:r>
              <a:rPr lang="en-US"/>
              <a:t>Approved Charter</a:t>
            </a:r>
          </a:p>
          <a:p>
            <a:pPr marL="285750" indent="-285750">
              <a:buFont typeface="Wingdings" panose="05000000000000000000" pitchFamily="2" charset="2"/>
              <a:buChar char="ü"/>
            </a:pPr>
            <a:r>
              <a:rPr lang="en-US"/>
              <a:t>Learned about Liberty Lake’s GHG profile</a:t>
            </a:r>
          </a:p>
          <a:p>
            <a:pPr marL="285750" indent="-285750">
              <a:buFont typeface="Wingdings" panose="05000000000000000000" pitchFamily="2" charset="2"/>
              <a:buChar char="ü"/>
            </a:pPr>
            <a:r>
              <a:rPr lang="en-US"/>
              <a:t>Began drafting vision statement</a:t>
            </a:r>
          </a:p>
          <a:p>
            <a:endParaRPr lang="en-US"/>
          </a:p>
          <a:p>
            <a:r>
              <a:rPr lang="en-US"/>
              <a:t>This time:</a:t>
            </a:r>
          </a:p>
          <a:p>
            <a:pPr marL="285750" indent="-285750">
              <a:buFont typeface="Wingdings" panose="05000000000000000000" pitchFamily="2" charset="2"/>
              <a:buChar char="q"/>
            </a:pPr>
            <a:r>
              <a:rPr lang="en-US"/>
              <a:t>Learn about climate resilience sub-element</a:t>
            </a:r>
          </a:p>
          <a:p>
            <a:pPr marL="285750" indent="-285750">
              <a:buFont typeface="Wingdings" panose="05000000000000000000" pitchFamily="2" charset="2"/>
              <a:buChar char="q"/>
            </a:pPr>
            <a:r>
              <a:rPr lang="en-US"/>
              <a:t>Finalize vision statement</a:t>
            </a:r>
          </a:p>
          <a:p>
            <a:pPr marL="285750" indent="-285750">
              <a:buFont typeface="Wingdings" panose="05000000000000000000" pitchFamily="2" charset="2"/>
              <a:buChar char="q"/>
            </a:pPr>
            <a:endParaRPr lang="en-US"/>
          </a:p>
          <a:p>
            <a:r>
              <a:rPr lang="en-US"/>
              <a:t>Future meetings:</a:t>
            </a:r>
          </a:p>
          <a:p>
            <a:pPr marL="285750" indent="-285750">
              <a:buFont typeface="Wingdings" panose="05000000000000000000" pitchFamily="2" charset="2"/>
              <a:buChar char="q"/>
            </a:pPr>
            <a:r>
              <a:rPr lang="en-US"/>
              <a:t>Review resiliency memo</a:t>
            </a:r>
          </a:p>
          <a:p>
            <a:pPr marL="285750" indent="-285750">
              <a:buFont typeface="Wingdings" panose="05000000000000000000" pitchFamily="2" charset="2"/>
              <a:buChar char="q"/>
            </a:pPr>
            <a:r>
              <a:rPr lang="en-US"/>
              <a:t>Review GHG emissions reduction memo</a:t>
            </a:r>
          </a:p>
          <a:p>
            <a:pPr marL="285750" indent="-285750">
              <a:buFont typeface="Wingdings" panose="05000000000000000000" pitchFamily="2" charset="2"/>
              <a:buChar char="q"/>
            </a:pPr>
            <a:r>
              <a:rPr lang="en-US"/>
              <a:t>Review GHG emissions reduction actions</a:t>
            </a:r>
          </a:p>
          <a:p>
            <a:pPr marL="285750" indent="-285750">
              <a:buFont typeface="Wingdings" panose="05000000000000000000" pitchFamily="2" charset="2"/>
              <a:buChar char="q"/>
            </a:pPr>
            <a:r>
              <a:rPr lang="en-US"/>
              <a:t>Review resiliency actions</a:t>
            </a:r>
          </a:p>
          <a:p>
            <a:pPr marL="285750" indent="-285750">
              <a:buFont typeface="Wingdings" panose="05000000000000000000" pitchFamily="2" charset="2"/>
              <a:buChar char="q"/>
            </a:pPr>
            <a:r>
              <a:rPr lang="en-US"/>
              <a:t>Review final Climate Element, wrap up</a:t>
            </a:r>
          </a:p>
          <a:p>
            <a:pPr marL="0" indent="0">
              <a:buFont typeface="Arial,Sans-Serif"/>
              <a:buNone/>
            </a:pPr>
            <a:endParaRPr lang="en-US">
              <a:latin typeface="Arial"/>
              <a:cs typeface="Arial"/>
            </a:endParaRPr>
          </a:p>
        </p:txBody>
      </p:sp>
      <p:sp>
        <p:nvSpPr>
          <p:cNvPr id="4" name="Slide Number Placeholder 3">
            <a:extLst>
              <a:ext uri="{FF2B5EF4-FFF2-40B4-BE49-F238E27FC236}">
                <a16:creationId xmlns:a16="http://schemas.microsoft.com/office/drawing/2014/main" id="{368B406B-7E35-84BE-CE21-488F74CFCA16}"/>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4</a:t>
            </a:fld>
            <a:endParaRPr lang="en-US">
              <a:solidFill>
                <a:prstClr val="black"/>
              </a:solidFill>
            </a:endParaRPr>
          </a:p>
        </p:txBody>
      </p:sp>
    </p:spTree>
    <p:extLst>
      <p:ext uri="{BB962C8B-B14F-4D97-AF65-F5344CB8AC3E}">
        <p14:creationId xmlns:p14="http://schemas.microsoft.com/office/powerpoint/2010/main" val="47497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Arial" panose="020B0604020202020204" pitchFamily="34" charset="0"/>
              </a:rPr>
              <a:t>Reminder of what the Climate Element is and what it’s key components are.</a:t>
            </a:r>
          </a:p>
          <a:p>
            <a:pPr marL="171450" indent="-171450">
              <a:buFont typeface="Arial" panose="020B0604020202020204" pitchFamily="34" charset="0"/>
              <a:buChar char="•"/>
            </a:pPr>
            <a:r>
              <a:rPr lang="en-US">
                <a:cs typeface="Arial" panose="020B0604020202020204" pitchFamily="34" charset="0"/>
              </a:rPr>
              <a:t>Last time we focused on the GHG emissions reduction component when we went over the GHG emissions inventory results.</a:t>
            </a:r>
          </a:p>
          <a:p>
            <a:pPr marL="171450" indent="-171450">
              <a:buFont typeface="Arial" panose="020B0604020202020204" pitchFamily="34" charset="0"/>
              <a:buChar char="•"/>
            </a:pPr>
            <a:r>
              <a:rPr lang="en-US">
                <a:cs typeface="Arial" panose="020B0604020202020204" pitchFamily="34" charset="0"/>
              </a:rPr>
              <a:t>Today’s presentation will focus on the resilience and adaptation component.</a:t>
            </a: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01075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a:p>
            <a:endParaRPr lang="en-US"/>
          </a:p>
          <a:p>
            <a:r>
              <a:rPr lang="en-US"/>
              <a:t>Make sure to mention that this is a mandated element</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7</a:t>
            </a:fld>
            <a:endParaRPr lang="en-US">
              <a:solidFill>
                <a:prstClr val="black"/>
              </a:solidFill>
            </a:endParaRPr>
          </a:p>
        </p:txBody>
      </p:sp>
    </p:spTree>
    <p:extLst>
      <p:ext uri="{BB962C8B-B14F-4D97-AF65-F5344CB8AC3E}">
        <p14:creationId xmlns:p14="http://schemas.microsoft.com/office/powerpoint/2010/main" val="320827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8</a:t>
            </a:fld>
            <a:endParaRPr lang="en-US">
              <a:solidFill>
                <a:prstClr val="black"/>
              </a:solidFill>
            </a:endParaRPr>
          </a:p>
        </p:txBody>
      </p:sp>
    </p:spTree>
    <p:extLst>
      <p:ext uri="{BB962C8B-B14F-4D97-AF65-F5344CB8AC3E}">
        <p14:creationId xmlns:p14="http://schemas.microsoft.com/office/powerpoint/2010/main" val="420057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9</a:t>
            </a:fld>
            <a:endParaRPr lang="en-US">
              <a:solidFill>
                <a:prstClr val="black"/>
              </a:solidFill>
            </a:endParaRPr>
          </a:p>
        </p:txBody>
      </p:sp>
    </p:spTree>
    <p:extLst>
      <p:ext uri="{BB962C8B-B14F-4D97-AF65-F5344CB8AC3E}">
        <p14:creationId xmlns:p14="http://schemas.microsoft.com/office/powerpoint/2010/main" val="420057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25-year 24 hour is 1.5 inches</a:t>
            </a:r>
          </a:p>
          <a:p>
            <a:endParaRPr lang="en-US"/>
          </a:p>
          <a:p>
            <a:r>
              <a:rPr lang="en-US"/>
              <a:t>Summer average is 2.0 inches</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10</a:t>
            </a:fld>
            <a:endParaRPr lang="en-US">
              <a:solidFill>
                <a:prstClr val="black"/>
              </a:solidFill>
            </a:endParaRPr>
          </a:p>
        </p:txBody>
      </p:sp>
    </p:spTree>
    <p:extLst>
      <p:ext uri="{BB962C8B-B14F-4D97-AF65-F5344CB8AC3E}">
        <p14:creationId xmlns:p14="http://schemas.microsoft.com/office/powerpoint/2010/main" val="133025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endParaRPr lang="en-US">
              <a:cs typeface="Arial"/>
            </a:endParaRPr>
          </a:p>
          <a:p>
            <a:r>
              <a:rPr lang="en-US">
                <a:cs typeface="Arial"/>
              </a:rPr>
              <a:t>Compounded impacts of risk to more erosion between transition of summer to winter especially with increased fire risk. Urban flooding more prevalent in areas with low tree canopy and high impervious area. </a:t>
            </a:r>
            <a:r>
              <a:rPr lang="en-US" b="0" i="0">
                <a:solidFill>
                  <a:srgbClr val="242424"/>
                </a:solidFill>
                <a:effectLst/>
                <a:latin typeface="Aptos Narrow" panose="020B0004020202020204" pitchFamily="34" charset="0"/>
              </a:rPr>
              <a:t>Spokane Valley-Rathdrum Prairie Aquifer reduced snowpack after April 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changes the recharge regime in the late 21</a:t>
            </a:r>
            <a:r>
              <a:rPr lang="en-US" b="0" i="0" baseline="30000">
                <a:solidFill>
                  <a:srgbClr val="242424"/>
                </a:solidFill>
                <a:effectLst/>
                <a:latin typeface="Aptos Narrow" panose="020B0004020202020204" pitchFamily="34" charset="0"/>
              </a:rPr>
              <a:t>st</a:t>
            </a:r>
            <a:r>
              <a:rPr lang="en-US" b="0" i="0">
                <a:solidFill>
                  <a:srgbClr val="242424"/>
                </a:solidFill>
                <a:effectLst/>
                <a:latin typeface="Aptos Narrow" panose="020B0004020202020204" pitchFamily="34" charset="0"/>
              </a:rPr>
              <a:t> century. Spokane County looking at some wells</a:t>
            </a:r>
            <a:endParaRPr lang="en-US">
              <a:cs typeface="Arial"/>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11</a:t>
            </a:fld>
            <a:endParaRPr lang="en-US">
              <a:solidFill>
                <a:prstClr val="black"/>
              </a:solidFill>
            </a:endParaRPr>
          </a:p>
        </p:txBody>
      </p:sp>
    </p:spTree>
    <p:extLst>
      <p:ext uri="{BB962C8B-B14F-4D97-AF65-F5344CB8AC3E}">
        <p14:creationId xmlns:p14="http://schemas.microsoft.com/office/powerpoint/2010/main" val="268725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1786-7283-E6C0-2BF1-17815C6F6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FA80A-1B40-C040-666D-21F2BC3D0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E20C0-74B6-B249-0D80-152E147FA458}"/>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415ED8DD-2381-BD57-E5AF-84816E55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F424-40A6-E2AE-E40E-8CF3F33E4329}"/>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87370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621B-3256-2647-0DF2-6F029C3F6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3EB90-D2F1-3121-DCE8-B896D3C44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3B4F-43ED-1359-ABB1-8DDFB757A24F}"/>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284A41A6-45E3-5E95-044C-8656D62F8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44EA-CAF4-BA53-47DF-493FD44F4822}"/>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87409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E0993-6A13-EF98-4C18-71432DF2E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FD597-2A67-57CF-C911-43A098B6F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8E4F8-E1B4-920A-A898-79C17FCBEDB9}"/>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C4E9D464-0E87-B66A-435A-57EAA5117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1D807-AF09-710B-83B5-FB74C2A36A0F}"/>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25747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7" y="1120846"/>
            <a:ext cx="10266947" cy="5039322"/>
          </a:xfrm>
        </p:spPr>
        <p:txBody>
          <a:bodyPr>
            <a:normAutofit/>
          </a:bodyPr>
          <a:lstStyle>
            <a:lvl1pPr>
              <a:defRPr sz="2800"/>
            </a:lvl1pPr>
          </a:lstStyle>
          <a:p>
            <a:pPr lvl="0"/>
            <a:r>
              <a:rPr lang="en-US"/>
              <a:t>Point 1</a:t>
            </a:r>
          </a:p>
          <a:p>
            <a:pPr lvl="0"/>
            <a:r>
              <a:rPr lang="en-US"/>
              <a:t>Point 2</a:t>
            </a:r>
          </a:p>
          <a:p>
            <a:pPr lvl="0"/>
            <a:r>
              <a:rPr lang="en-US"/>
              <a:t>Point 3</a:t>
            </a:r>
          </a:p>
        </p:txBody>
      </p:sp>
      <p:cxnSp>
        <p:nvCxnSpPr>
          <p:cNvPr id="20" name="Straight Connector 19"/>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a:t>Slide title</a:t>
            </a:r>
          </a:p>
        </p:txBody>
      </p:sp>
      <p:sp>
        <p:nvSpPr>
          <p:cNvPr id="12" name="Date Placeholder 11"/>
          <p:cNvSpPr>
            <a:spLocks noGrp="1"/>
          </p:cNvSpPr>
          <p:nvPr>
            <p:ph type="dt" sz="half" idx="14"/>
          </p:nvPr>
        </p:nvSpPr>
        <p:spPr/>
        <p:txBody>
          <a:bodyPr/>
          <a:lstStyle>
            <a:lvl1pPr>
              <a:defRPr/>
            </a:lvl1pPr>
          </a:lstStyle>
          <a:p>
            <a:r>
              <a:rPr lang="en-US"/>
              <a:t>5/6/24</a:t>
            </a:r>
          </a:p>
        </p:txBody>
      </p:sp>
      <p:sp>
        <p:nvSpPr>
          <p:cNvPr id="13" name="Footer Placeholder 12"/>
          <p:cNvSpPr>
            <a:spLocks noGrp="1"/>
          </p:cNvSpPr>
          <p:nvPr>
            <p:ph type="ftr" sz="quarter" idx="15"/>
          </p:nvPr>
        </p:nvSpPr>
        <p:spPr/>
        <p:txBody>
          <a:bodyPr/>
          <a:lstStyle/>
          <a:p>
            <a:endParaRPr lang="en-US"/>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a:p>
        </p:txBody>
      </p:sp>
    </p:spTree>
    <p:extLst>
      <p:ext uri="{BB962C8B-B14F-4D97-AF65-F5344CB8AC3E}">
        <p14:creationId xmlns:p14="http://schemas.microsoft.com/office/powerpoint/2010/main" val="3591000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1127532"/>
            <a:ext cx="4919524" cy="5060137"/>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Image caption</a:t>
            </a:r>
          </a:p>
        </p:txBody>
      </p:sp>
      <p:sp>
        <p:nvSpPr>
          <p:cNvPr id="16" name="Picture Placeholder 14"/>
          <p:cNvSpPr>
            <a:spLocks noGrp="1"/>
          </p:cNvSpPr>
          <p:nvPr>
            <p:ph type="pic" sz="quarter" idx="14"/>
          </p:nvPr>
        </p:nvSpPr>
        <p:spPr>
          <a:xfrm>
            <a:off x="6308435" y="1127532"/>
            <a:ext cx="4921040" cy="5060137"/>
          </a:xfrm>
          <a:solidFill>
            <a:schemeClr val="accent2">
              <a:alpha val="29804"/>
            </a:schemeClr>
          </a:solidFill>
        </p:spPr>
        <p:txBody>
          <a:bodyPr anchor="ctr">
            <a:normAutofit/>
          </a:bodyPr>
          <a:lstStyle>
            <a:lvl1pPr marL="0" indent="0">
              <a:buNone/>
              <a:defRPr sz="2500" baseline="0">
                <a:sym typeface="Wingdings"/>
              </a:defRPr>
            </a:lvl1pPr>
          </a:lstStyle>
          <a:p>
            <a:endParaRPr lang="en-US"/>
          </a:p>
        </p:txBody>
      </p:sp>
      <p:sp>
        <p:nvSpPr>
          <p:cNvPr id="17" name="Title 16"/>
          <p:cNvSpPr>
            <a:spLocks noGrp="1"/>
          </p:cNvSpPr>
          <p:nvPr>
            <p:ph type="title" hasCustomPrompt="1"/>
          </p:nvPr>
        </p:nvSpPr>
        <p:spPr/>
        <p:txBody>
          <a:bodyPr/>
          <a:lstStyle/>
          <a:p>
            <a:r>
              <a:rPr lang="en-US"/>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5/6/24</a:t>
            </a:r>
          </a:p>
        </p:txBody>
      </p:sp>
      <p:sp>
        <p:nvSpPr>
          <p:cNvPr id="20" name="Footer Placeholder 19"/>
          <p:cNvSpPr>
            <a:spLocks noGrp="1"/>
          </p:cNvSpPr>
          <p:nvPr>
            <p:ph type="ftr" sz="quarter" idx="16"/>
          </p:nvPr>
        </p:nvSpPr>
        <p:spPr/>
        <p:txBody>
          <a:bodyPr/>
          <a:lstStyle/>
          <a:p>
            <a:endParaRPr lang="en-US"/>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a:p>
        </p:txBody>
      </p:sp>
    </p:spTree>
    <p:extLst>
      <p:ext uri="{BB962C8B-B14F-4D97-AF65-F5344CB8AC3E}">
        <p14:creationId xmlns:p14="http://schemas.microsoft.com/office/powerpoint/2010/main" val="9287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1786-7283-E6C0-2BF1-17815C6F6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FA80A-1B40-C040-666D-21F2BC3D0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E20C0-74B6-B249-0D80-152E147FA458}"/>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415ED8DD-2381-BD57-E5AF-84816E55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F424-40A6-E2AE-E40E-8CF3F33E4329}"/>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77743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369E-90D7-B79D-99EE-13A531FE2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517AC-D061-B7BB-1C51-08AB8DB0B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67396-865A-252D-E9CC-E1F663F17E6B}"/>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B3C866A1-DC53-FF2B-F2F3-48E7D0861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865E-B46C-FA19-20EB-A72336C1E151}"/>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98136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C818-7FE0-B823-EFFF-B6C21EFE9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995B1-E5B1-335B-4617-C4F3D40C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A746E-7908-A65E-3848-07ABD5A644AD}"/>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F957B229-C20A-B77C-1D05-4E3015999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457C-4F38-C0F6-1A0C-894E53E52143}"/>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66498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FFC9-D0D6-5E50-498D-BD0ABF270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3C785-D8AA-3C53-B898-79AA5D374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7E940-06B6-AC0C-2F02-8111054B0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EC5E5-7EC5-F15A-BE73-57221480D3AA}"/>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6" name="Footer Placeholder 5">
            <a:extLst>
              <a:ext uri="{FF2B5EF4-FFF2-40B4-BE49-F238E27FC236}">
                <a16:creationId xmlns:a16="http://schemas.microsoft.com/office/drawing/2014/main" id="{29A7F504-2823-9852-A9D0-081D8663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C5CD-03F4-78A5-CB43-1C5BC97A18B4}"/>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8502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96FA-A572-D830-61AD-25EED19BA5B2}"/>
              </a:ext>
            </a:extLst>
          </p:cNvPr>
          <p:cNvSpPr>
            <a:spLocks noGrp="1"/>
          </p:cNvSpPr>
          <p:nvPr>
            <p:ph type="title"/>
          </p:nvPr>
        </p:nvSpPr>
        <p:spPr>
          <a:xfrm>
            <a:off x="839788" y="365125"/>
            <a:ext cx="10515600" cy="1325563"/>
          </a:xfrm>
        </p:spPr>
        <p:txBody>
          <a:bodyPr/>
          <a:lstStyle>
            <a:lvl1pPr>
              <a:defRPr>
                <a:latin typeface="MrEavesXLSanNarOTUltra" panose="02000606060000020004" pitchFamily="50" charset="0"/>
              </a:defRPr>
            </a:lvl1pPr>
          </a:lstStyle>
          <a:p>
            <a:r>
              <a:rPr lang="en-US"/>
              <a:t>Click to edit Master title style</a:t>
            </a:r>
          </a:p>
        </p:txBody>
      </p:sp>
      <p:sp>
        <p:nvSpPr>
          <p:cNvPr id="3" name="Text Placeholder 2">
            <a:extLst>
              <a:ext uri="{FF2B5EF4-FFF2-40B4-BE49-F238E27FC236}">
                <a16:creationId xmlns:a16="http://schemas.microsoft.com/office/drawing/2014/main" id="{22AAD2B7-44C1-68AD-E4AB-FC7FA9385FBC}"/>
              </a:ext>
            </a:extLst>
          </p:cNvPr>
          <p:cNvSpPr>
            <a:spLocks noGrp="1"/>
          </p:cNvSpPr>
          <p:nvPr>
            <p:ph type="body" idx="1"/>
          </p:nvPr>
        </p:nvSpPr>
        <p:spPr>
          <a:xfrm>
            <a:off x="839788" y="1681163"/>
            <a:ext cx="5157787" cy="823912"/>
          </a:xfrm>
        </p:spPr>
        <p:txBody>
          <a:bodyPr anchor="b"/>
          <a:lstStyle>
            <a:lvl1pPr marL="0" indent="0">
              <a:buNone/>
              <a:defRPr sz="2400" b="1">
                <a:latin typeface="MrEavesXLSanNarOTLight" panose="02000606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2D32F-73F3-E950-0ED3-35408DBF907B}"/>
              </a:ext>
            </a:extLst>
          </p:cNvPr>
          <p:cNvSpPr>
            <a:spLocks noGrp="1"/>
          </p:cNvSpPr>
          <p:nvPr>
            <p:ph sz="half" idx="2"/>
          </p:nvPr>
        </p:nvSpPr>
        <p:spPr>
          <a:xfrm>
            <a:off x="839788" y="2505075"/>
            <a:ext cx="5157787" cy="3684588"/>
          </a:xfrm>
        </p:spPr>
        <p:txBody>
          <a:bodyPr/>
          <a:lstStyle>
            <a:lvl1pPr>
              <a:defRPr>
                <a:latin typeface="MrEavesXLSanNarOT" panose="02000606040000020004" pitchFamily="50" charset="0"/>
              </a:defRPr>
            </a:lvl1pPr>
            <a:lvl2pPr>
              <a:defRPr>
                <a:latin typeface="MrEavesXLSanNarOT" panose="02000606040000020004" pitchFamily="50" charset="0"/>
              </a:defRPr>
            </a:lvl2pPr>
            <a:lvl3pPr>
              <a:defRPr>
                <a:latin typeface="MrEavesXLSanNarOT" panose="02000606040000020004" pitchFamily="50" charset="0"/>
              </a:defRPr>
            </a:lvl3pPr>
            <a:lvl4pPr>
              <a:defRPr>
                <a:latin typeface="MrEavesXLSanNarOT" panose="02000606040000020004" pitchFamily="50" charset="0"/>
              </a:defRPr>
            </a:lvl4pPr>
            <a:lvl5pPr>
              <a:defRPr>
                <a:latin typeface="MrEavesXLSanNarOT" panose="020006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FD499-B455-E8E7-93F4-2D3971793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1BB2D-C05C-ACC3-73E8-ED04334AB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0BD5A-477F-0880-4C91-F382336EBDF9}"/>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8" name="Footer Placeholder 7">
            <a:extLst>
              <a:ext uri="{FF2B5EF4-FFF2-40B4-BE49-F238E27FC236}">
                <a16:creationId xmlns:a16="http://schemas.microsoft.com/office/drawing/2014/main" id="{88C07B93-D580-8DD5-46DC-F7867490E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557E0-88A1-2CF5-CB66-084470A50A68}"/>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35958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1B7B-8FFE-40B4-6742-A8CF4030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9520-66AA-0052-CE9D-87B0D59EF21C}"/>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4" name="Footer Placeholder 3">
            <a:extLst>
              <a:ext uri="{FF2B5EF4-FFF2-40B4-BE49-F238E27FC236}">
                <a16:creationId xmlns:a16="http://schemas.microsoft.com/office/drawing/2014/main" id="{568B99AE-DB7A-961A-E94D-E16BDE337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679ED-A718-8808-0781-A92D927B8EBE}"/>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68868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369E-90D7-B79D-99EE-13A531FE2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517AC-D061-B7BB-1C51-08AB8DB0B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67396-865A-252D-E9CC-E1F663F17E6B}"/>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B3C866A1-DC53-FF2B-F2F3-48E7D0861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865E-B46C-FA19-20EB-A72336C1E151}"/>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7962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34818-399D-6E2C-3E3D-BA94D3807FDE}"/>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3" name="Footer Placeholder 2">
            <a:extLst>
              <a:ext uri="{FF2B5EF4-FFF2-40B4-BE49-F238E27FC236}">
                <a16:creationId xmlns:a16="http://schemas.microsoft.com/office/drawing/2014/main" id="{EC0CECC0-F10A-DFE8-C0BF-3078E42D4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10D3F-6DE4-2DCE-FFDE-747D1CD2AC80}"/>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600954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75A1-597B-5907-4E73-2AE444331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DE270-C09B-F267-C037-82B644D70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8F6C3-5A73-DFEC-AD99-1E197F15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3F0B3-9E1C-40CE-B9DB-FBA9BEE8E17D}"/>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6" name="Footer Placeholder 5">
            <a:extLst>
              <a:ext uri="{FF2B5EF4-FFF2-40B4-BE49-F238E27FC236}">
                <a16:creationId xmlns:a16="http://schemas.microsoft.com/office/drawing/2014/main" id="{8FD0026F-6736-BFE2-C1A6-B9C56746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CA459-8FB3-2637-4462-35DBE57479AB}"/>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315524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F69-13E9-44BA-58BC-683D899C2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8CA0-7276-31F2-27D9-1BF963380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705CD-5919-B488-C31A-BFD9F4B36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1E7FD-58C5-8544-F16F-9DCEB4D4E6F7}"/>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6" name="Footer Placeholder 5">
            <a:extLst>
              <a:ext uri="{FF2B5EF4-FFF2-40B4-BE49-F238E27FC236}">
                <a16:creationId xmlns:a16="http://schemas.microsoft.com/office/drawing/2014/main" id="{B7CE0FA8-49A7-74CD-FA36-E3C64D18C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2F521-C944-DCD7-490A-1538267C598D}"/>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22235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621B-3256-2647-0DF2-6F029C3F6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3EB90-D2F1-3121-DCE8-B896D3C44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3B4F-43ED-1359-ABB1-8DDFB757A24F}"/>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284A41A6-45E3-5E95-044C-8656D62F8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44EA-CAF4-BA53-47DF-493FD44F4822}"/>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228732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E0993-6A13-EF98-4C18-71432DF2E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FD597-2A67-57CF-C911-43A098B6F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8E4F8-E1B4-920A-A898-79C17FCBEDB9}"/>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C4E9D464-0E87-B66A-435A-57EAA5117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1D807-AF09-710B-83B5-FB74C2A36A0F}"/>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08865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C818-7FE0-B823-EFFF-B6C21EFE9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995B1-E5B1-335B-4617-C4F3D40C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A746E-7908-A65E-3848-07ABD5A644AD}"/>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F957B229-C20A-B77C-1D05-4E3015999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457C-4F38-C0F6-1A0C-894E53E52143}"/>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56841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FFC9-D0D6-5E50-498D-BD0ABF270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3C785-D8AA-3C53-B898-79AA5D374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7E940-06B6-AC0C-2F02-8111054B0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EC5E5-7EC5-F15A-BE73-57221480D3AA}"/>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6" name="Footer Placeholder 5">
            <a:extLst>
              <a:ext uri="{FF2B5EF4-FFF2-40B4-BE49-F238E27FC236}">
                <a16:creationId xmlns:a16="http://schemas.microsoft.com/office/drawing/2014/main" id="{29A7F504-2823-9852-A9D0-081D8663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C5CD-03F4-78A5-CB43-1C5BC97A18B4}"/>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0150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96FA-A572-D830-61AD-25EED19BA5B2}"/>
              </a:ext>
            </a:extLst>
          </p:cNvPr>
          <p:cNvSpPr>
            <a:spLocks noGrp="1"/>
          </p:cNvSpPr>
          <p:nvPr>
            <p:ph type="title"/>
          </p:nvPr>
        </p:nvSpPr>
        <p:spPr>
          <a:xfrm>
            <a:off x="839788" y="365125"/>
            <a:ext cx="10515600" cy="1325563"/>
          </a:xfrm>
        </p:spPr>
        <p:txBody>
          <a:bodyPr/>
          <a:lstStyle>
            <a:lvl1pPr>
              <a:defRPr>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2AAD2B7-44C1-68AD-E4AB-FC7FA9385FBC}"/>
              </a:ext>
            </a:extLst>
          </p:cNvPr>
          <p:cNvSpPr>
            <a:spLocks noGrp="1"/>
          </p:cNvSpPr>
          <p:nvPr>
            <p:ph type="body" idx="1"/>
          </p:nvPr>
        </p:nvSpPr>
        <p:spPr>
          <a:xfrm>
            <a:off x="839788" y="1681163"/>
            <a:ext cx="5157787" cy="823912"/>
          </a:xfrm>
        </p:spPr>
        <p:txBody>
          <a:bodyPr anchor="b"/>
          <a:lstStyle>
            <a:lvl1pPr marL="0" indent="0">
              <a:buNone/>
              <a:defRPr sz="2400" b="1">
                <a:latin typeface="Arial Nova Light" panose="020B03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2D32F-73F3-E950-0ED3-35408DBF907B}"/>
              </a:ext>
            </a:extLst>
          </p:cNvPr>
          <p:cNvSpPr>
            <a:spLocks noGrp="1"/>
          </p:cNvSpPr>
          <p:nvPr>
            <p:ph sz="half" idx="2"/>
          </p:nvPr>
        </p:nvSpPr>
        <p:spPr>
          <a:xfrm>
            <a:off x="839788" y="2505075"/>
            <a:ext cx="5157787" cy="368458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FD499-B455-E8E7-93F4-2D3971793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1BB2D-C05C-ACC3-73E8-ED04334AB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0BD5A-477F-0880-4C91-F382336EBDF9}"/>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8" name="Footer Placeholder 7">
            <a:extLst>
              <a:ext uri="{FF2B5EF4-FFF2-40B4-BE49-F238E27FC236}">
                <a16:creationId xmlns:a16="http://schemas.microsoft.com/office/drawing/2014/main" id="{88C07B93-D580-8DD5-46DC-F7867490E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557E0-88A1-2CF5-CB66-084470A50A68}"/>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1601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1B7B-8FFE-40B4-6742-A8CF4030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9520-66AA-0052-CE9D-87B0D59EF21C}"/>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4" name="Footer Placeholder 3">
            <a:extLst>
              <a:ext uri="{FF2B5EF4-FFF2-40B4-BE49-F238E27FC236}">
                <a16:creationId xmlns:a16="http://schemas.microsoft.com/office/drawing/2014/main" id="{568B99AE-DB7A-961A-E94D-E16BDE337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679ED-A718-8808-0781-A92D927B8EBE}"/>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72101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34818-399D-6E2C-3E3D-BA94D3807FDE}"/>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3" name="Footer Placeholder 2">
            <a:extLst>
              <a:ext uri="{FF2B5EF4-FFF2-40B4-BE49-F238E27FC236}">
                <a16:creationId xmlns:a16="http://schemas.microsoft.com/office/drawing/2014/main" id="{EC0CECC0-F10A-DFE8-C0BF-3078E42D4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10D3F-6DE4-2DCE-FFDE-747D1CD2AC80}"/>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68873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75A1-597B-5907-4E73-2AE444331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DE270-C09B-F267-C037-82B644D70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8F6C3-5A73-DFEC-AD99-1E197F15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3F0B3-9E1C-40CE-B9DB-FBA9BEE8E17D}"/>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6" name="Footer Placeholder 5">
            <a:extLst>
              <a:ext uri="{FF2B5EF4-FFF2-40B4-BE49-F238E27FC236}">
                <a16:creationId xmlns:a16="http://schemas.microsoft.com/office/drawing/2014/main" id="{8FD0026F-6736-BFE2-C1A6-B9C56746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CA459-8FB3-2637-4462-35DBE57479AB}"/>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02733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F69-13E9-44BA-58BC-683D899C2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8CA0-7276-31F2-27D9-1BF963380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705CD-5919-B488-C31A-BFD9F4B36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1E7FD-58C5-8544-F16F-9DCEB4D4E6F7}"/>
              </a:ext>
            </a:extLst>
          </p:cNvPr>
          <p:cNvSpPr>
            <a:spLocks noGrp="1"/>
          </p:cNvSpPr>
          <p:nvPr>
            <p:ph type="dt" sz="half" idx="10"/>
          </p:nvPr>
        </p:nvSpPr>
        <p:spPr/>
        <p:txBody>
          <a:bodyPr/>
          <a:lstStyle/>
          <a:p>
            <a:fld id="{B18FBC62-01C4-49BD-A908-54EEEBFEA1F0}" type="datetimeFigureOut">
              <a:rPr lang="en-US" smtClean="0"/>
              <a:t>2/24/2025</a:t>
            </a:fld>
            <a:endParaRPr lang="en-US"/>
          </a:p>
        </p:txBody>
      </p:sp>
      <p:sp>
        <p:nvSpPr>
          <p:cNvPr id="6" name="Footer Placeholder 5">
            <a:extLst>
              <a:ext uri="{FF2B5EF4-FFF2-40B4-BE49-F238E27FC236}">
                <a16:creationId xmlns:a16="http://schemas.microsoft.com/office/drawing/2014/main" id="{B7CE0FA8-49A7-74CD-FA36-E3C64D18C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2F521-C944-DCD7-490A-1538267C598D}"/>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25468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70517-D324-63AE-D038-0D2C7AC46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5C72D-360A-EB76-B17A-E1EC877B1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EE1F3-DDB9-1F5D-8450-8C044A58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B18FBC62-01C4-49BD-A908-54EEEBFEA1F0}" type="datetimeFigureOut">
              <a:rPr lang="en-US" smtClean="0"/>
              <a:pPr/>
              <a:t>2/24/2025</a:t>
            </a:fld>
            <a:endParaRPr lang="en-US"/>
          </a:p>
        </p:txBody>
      </p:sp>
      <p:sp>
        <p:nvSpPr>
          <p:cNvPr id="5" name="Footer Placeholder 4">
            <a:extLst>
              <a:ext uri="{FF2B5EF4-FFF2-40B4-BE49-F238E27FC236}">
                <a16:creationId xmlns:a16="http://schemas.microsoft.com/office/drawing/2014/main" id="{F3C5DA34-DC0D-EBF3-C340-5D4F50C7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388497C-D3C3-4F66-08E3-6DC7F9DF4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5E6AC03-A768-4D5D-831B-327B95C1752F}" type="slidenum">
              <a:rPr lang="en-US" smtClean="0"/>
              <a:pPr/>
              <a:t>‹#›</a:t>
            </a:fld>
            <a:endParaRPr lang="en-US"/>
          </a:p>
        </p:txBody>
      </p:sp>
    </p:spTree>
    <p:extLst>
      <p:ext uri="{BB962C8B-B14F-4D97-AF65-F5344CB8AC3E}">
        <p14:creationId xmlns:p14="http://schemas.microsoft.com/office/powerpoint/2010/main" val="243768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70517-D324-63AE-D038-0D2C7AC46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5C72D-360A-EB76-B17A-E1EC877B1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EE1F3-DDB9-1F5D-8450-8C044A58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FBC62-01C4-49BD-A908-54EEEBFEA1F0}" type="datetimeFigureOut">
              <a:rPr lang="en-US" smtClean="0"/>
              <a:t>2/24/2025</a:t>
            </a:fld>
            <a:endParaRPr lang="en-US"/>
          </a:p>
        </p:txBody>
      </p:sp>
      <p:sp>
        <p:nvSpPr>
          <p:cNvPr id="5" name="Footer Placeholder 4">
            <a:extLst>
              <a:ext uri="{FF2B5EF4-FFF2-40B4-BE49-F238E27FC236}">
                <a16:creationId xmlns:a16="http://schemas.microsoft.com/office/drawing/2014/main" id="{F3C5DA34-DC0D-EBF3-C340-5D4F50C7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8497C-D3C3-4F66-08E3-6DC7F9DF4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AC03-A768-4D5D-831B-327B95C1752F}" type="slidenum">
              <a:rPr lang="en-US" smtClean="0"/>
              <a:t>‹#›</a:t>
            </a:fld>
            <a:endParaRPr lang="en-US"/>
          </a:p>
        </p:txBody>
      </p:sp>
    </p:spTree>
    <p:extLst>
      <p:ext uri="{BB962C8B-B14F-4D97-AF65-F5344CB8AC3E}">
        <p14:creationId xmlns:p14="http://schemas.microsoft.com/office/powerpoint/2010/main" val="1810015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rEavesXLSanNarOTLight" panose="0200060604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rEavesXLSanNarOT"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rEavesXLSanNarOTLight"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rEavesXLSanNarOTLight"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rEavesXLSanNarOTLight"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9DFCBF-87AA-01AA-CE78-EB39AFC24645}"/>
              </a:ext>
            </a:extLst>
          </p:cNvPr>
          <p:cNvSpPr/>
          <p:nvPr/>
        </p:nvSpPr>
        <p:spPr>
          <a:xfrm>
            <a:off x="0" y="-1"/>
            <a:ext cx="7871381" cy="3525625"/>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
              <a:latin typeface="Arial" panose="020B0604020202020204" pitchFamily="34" charset="0"/>
            </a:endParaRPr>
          </a:p>
        </p:txBody>
      </p:sp>
      <p:sp>
        <p:nvSpPr>
          <p:cNvPr id="2" name="Title 1">
            <a:extLst>
              <a:ext uri="{FF2B5EF4-FFF2-40B4-BE49-F238E27FC236}">
                <a16:creationId xmlns:a16="http://schemas.microsoft.com/office/drawing/2014/main" id="{4658C598-D36E-FC51-A4B2-08B9446A1598}"/>
              </a:ext>
            </a:extLst>
          </p:cNvPr>
          <p:cNvSpPr>
            <a:spLocks noGrp="1"/>
          </p:cNvSpPr>
          <p:nvPr>
            <p:ph type="ctrTitle"/>
          </p:nvPr>
        </p:nvSpPr>
        <p:spPr>
          <a:xfrm>
            <a:off x="396222" y="-762000"/>
            <a:ext cx="7475159" cy="3750297"/>
          </a:xfrm>
        </p:spPr>
        <p:txBody>
          <a:bodyPr>
            <a:noAutofit/>
          </a:bodyPr>
          <a:lstStyle/>
          <a:p>
            <a:pPr algn="l"/>
            <a:r>
              <a:rPr lang="en-US" sz="7200">
                <a:solidFill>
                  <a:schemeClr val="bg1"/>
                </a:solidFill>
                <a:latin typeface="Franklin Gothic Demi Cond" panose="020B0706030402020204" pitchFamily="34" charset="0"/>
                <a:cs typeface="Arial" panose="020B0604020202020204" pitchFamily="34" charset="0"/>
              </a:rPr>
              <a:t>Liberty </a:t>
            </a:r>
            <a:r>
              <a:rPr lang="en-US" sz="7200">
                <a:solidFill>
                  <a:schemeClr val="bg1"/>
                </a:solidFill>
                <a:latin typeface="Franklin Gothic Demi Cond" panose="020B0706030402020204" pitchFamily="34" charset="0"/>
                <a:ea typeface="Calibri" panose="020F0502020204030204" pitchFamily="34" charset="0"/>
                <a:cs typeface="Calibri" panose="020F0502020204030204" pitchFamily="34" charset="0"/>
              </a:rPr>
              <a:t>Lake</a:t>
            </a:r>
            <a:br>
              <a:rPr lang="en-US" sz="5400">
                <a:latin typeface="Franklin Gothic Demi Cond" panose="020B0706030402020204" pitchFamily="34" charset="0"/>
                <a:cs typeface="Arial" panose="020B0604020202020204" pitchFamily="34" charset="0"/>
              </a:rPr>
            </a:br>
            <a:r>
              <a:rPr lang="en-US" sz="5400">
                <a:solidFill>
                  <a:schemeClr val="bg1"/>
                </a:solidFill>
                <a:latin typeface="Franklin Gothic Demi Cond" panose="020B0706030402020204" pitchFamily="34" charset="0"/>
                <a:cs typeface="Arial" panose="020B0604020202020204" pitchFamily="34" charset="0"/>
              </a:rPr>
              <a:t>Climate Partners Advisory Team—Meeting 2</a:t>
            </a:r>
          </a:p>
        </p:txBody>
      </p:sp>
      <p:sp>
        <p:nvSpPr>
          <p:cNvPr id="8" name="TextBox 7">
            <a:extLst>
              <a:ext uri="{FF2B5EF4-FFF2-40B4-BE49-F238E27FC236}">
                <a16:creationId xmlns:a16="http://schemas.microsoft.com/office/drawing/2014/main" id="{E40B4847-E78B-3086-EDFF-61E64D86A682}"/>
              </a:ext>
            </a:extLst>
          </p:cNvPr>
          <p:cNvSpPr txBox="1"/>
          <p:nvPr/>
        </p:nvSpPr>
        <p:spPr>
          <a:xfrm>
            <a:off x="12590057" y="-1104900"/>
            <a:ext cx="3365500" cy="1200329"/>
          </a:xfrm>
          <a:prstGeom prst="rect">
            <a:avLst/>
          </a:prstGeom>
          <a:noFill/>
        </p:spPr>
        <p:txBody>
          <a:bodyPr wrap="square" rtlCol="0">
            <a:spAutoFit/>
          </a:bodyPr>
          <a:lstStyle/>
          <a:p>
            <a:r>
              <a:rPr lang="en-US"/>
              <a:t>Note – images sourced as “Courtesy” may need request if used for final document…other images from 2016 Comp Plan </a:t>
            </a:r>
          </a:p>
        </p:txBody>
      </p:sp>
      <p:pic>
        <p:nvPicPr>
          <p:cNvPr id="13" name="Picture 12" descr="A logo of a city&#10;&#10;Description automatically generated">
            <a:extLst>
              <a:ext uri="{FF2B5EF4-FFF2-40B4-BE49-F238E27FC236}">
                <a16:creationId xmlns:a16="http://schemas.microsoft.com/office/drawing/2014/main" id="{82FEE31B-0EF9-AACA-AF6D-6CEC5BCAE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210" y="-180732"/>
            <a:ext cx="3887086" cy="3887086"/>
          </a:xfrm>
          <a:prstGeom prst="rect">
            <a:avLst/>
          </a:prstGeom>
        </p:spPr>
      </p:pic>
      <p:pic>
        <p:nvPicPr>
          <p:cNvPr id="14" name="Picture 13">
            <a:extLst>
              <a:ext uri="{FF2B5EF4-FFF2-40B4-BE49-F238E27FC236}">
                <a16:creationId xmlns:a16="http://schemas.microsoft.com/office/drawing/2014/main" id="{39C6A04A-6F2E-686F-4ADF-83F7C2E0C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369350" y="3627224"/>
            <a:ext cx="3453300" cy="3230776"/>
          </a:xfrm>
          <a:prstGeom prst="rect">
            <a:avLst/>
          </a:prstGeom>
          <a:noFill/>
          <a:ln>
            <a:noFill/>
          </a:ln>
        </p:spPr>
      </p:pic>
    </p:spTree>
    <p:extLst>
      <p:ext uri="{BB962C8B-B14F-4D97-AF65-F5344CB8AC3E}">
        <p14:creationId xmlns:p14="http://schemas.microsoft.com/office/powerpoint/2010/main" val="156054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3E0904-1102-8C4D-A554-3E317FABE907}"/>
              </a:ext>
            </a:extLst>
          </p:cNvPr>
          <p:cNvSpPr txBox="1">
            <a:spLocks/>
          </p:cNvSpPr>
          <p:nvPr/>
        </p:nvSpPr>
        <p:spPr>
          <a:xfrm>
            <a:off x="856645" y="1508532"/>
            <a:ext cx="4919524" cy="506013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b="0" kern="1200">
              <a:solidFill>
                <a:srgbClr val="28A8DD"/>
              </a:solidFill>
              <a:latin typeface="+mn-lt"/>
              <a:ea typeface="Arial" charset="0"/>
              <a:cs typeface="Arial" charset="0"/>
            </a:endParaRPr>
          </a:p>
        </p:txBody>
      </p:sp>
      <p:grpSp>
        <p:nvGrpSpPr>
          <p:cNvPr id="3" name="Group 2">
            <a:extLst>
              <a:ext uri="{FF2B5EF4-FFF2-40B4-BE49-F238E27FC236}">
                <a16:creationId xmlns:a16="http://schemas.microsoft.com/office/drawing/2014/main" id="{8D385DDF-6290-A278-903D-17DA34B93EB8}"/>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041E947F-8C4F-D724-59D8-9EB4A2A62588}"/>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
                  <a:latin typeface="Arial" panose="020B0604020202020204" pitchFamily="34" charset="0"/>
                </a:rPr>
                <a:t>C</a:t>
              </a:r>
            </a:p>
          </p:txBody>
        </p:sp>
        <p:sp>
          <p:nvSpPr>
            <p:cNvPr id="6" name="Rectangle 5">
              <a:extLst>
                <a:ext uri="{FF2B5EF4-FFF2-40B4-BE49-F238E27FC236}">
                  <a16:creationId xmlns:a16="http://schemas.microsoft.com/office/drawing/2014/main" id="{D3DCB1F5-7EB0-6D9B-EEC4-03EF90A10699}"/>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294C8A4A-9F71-1470-63C9-89BA4F3910F1}"/>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graphicFrame>
        <p:nvGraphicFramePr>
          <p:cNvPr id="8" name="Table 7">
            <a:extLst>
              <a:ext uri="{FF2B5EF4-FFF2-40B4-BE49-F238E27FC236}">
                <a16:creationId xmlns:a16="http://schemas.microsoft.com/office/drawing/2014/main" id="{84EF0FEA-7433-1437-7593-9116BBE0118A}"/>
              </a:ext>
            </a:extLst>
          </p:cNvPr>
          <p:cNvGraphicFramePr>
            <a:graphicFrameLocks noGrp="1"/>
          </p:cNvGraphicFramePr>
          <p:nvPr/>
        </p:nvGraphicFramePr>
        <p:xfrm>
          <a:off x="638432" y="1369539"/>
          <a:ext cx="11021234" cy="4678267"/>
        </p:xfrm>
        <a:graphic>
          <a:graphicData uri="http://schemas.openxmlformats.org/drawingml/2006/table">
            <a:tbl>
              <a:tblPr firstRow="1" bandRow="1">
                <a:tableStyleId>{BC89EF96-8CEA-46FF-86C4-4CE0E7609802}</a:tableStyleId>
              </a:tblPr>
              <a:tblGrid>
                <a:gridCol w="1008105">
                  <a:extLst>
                    <a:ext uri="{9D8B030D-6E8A-4147-A177-3AD203B41FA5}">
                      <a16:colId xmlns:a16="http://schemas.microsoft.com/office/drawing/2014/main" val="3227626053"/>
                    </a:ext>
                  </a:extLst>
                </a:gridCol>
                <a:gridCol w="3357263">
                  <a:extLst>
                    <a:ext uri="{9D8B030D-6E8A-4147-A177-3AD203B41FA5}">
                      <a16:colId xmlns:a16="http://schemas.microsoft.com/office/drawing/2014/main" val="1350759925"/>
                    </a:ext>
                  </a:extLst>
                </a:gridCol>
                <a:gridCol w="1993900">
                  <a:extLst>
                    <a:ext uri="{9D8B030D-6E8A-4147-A177-3AD203B41FA5}">
                      <a16:colId xmlns:a16="http://schemas.microsoft.com/office/drawing/2014/main" val="2710538424"/>
                    </a:ext>
                  </a:extLst>
                </a:gridCol>
                <a:gridCol w="2159000">
                  <a:extLst>
                    <a:ext uri="{9D8B030D-6E8A-4147-A177-3AD203B41FA5}">
                      <a16:colId xmlns:a16="http://schemas.microsoft.com/office/drawing/2014/main" val="3335703758"/>
                    </a:ext>
                  </a:extLst>
                </a:gridCol>
                <a:gridCol w="2502966">
                  <a:extLst>
                    <a:ext uri="{9D8B030D-6E8A-4147-A177-3AD203B41FA5}">
                      <a16:colId xmlns:a16="http://schemas.microsoft.com/office/drawing/2014/main" val="3468611626"/>
                    </a:ext>
                  </a:extLst>
                </a:gridCol>
              </a:tblGrid>
              <a:tr h="521043">
                <a:tc>
                  <a:txBody>
                    <a:bodyPr/>
                    <a:lstStyle/>
                    <a:p>
                      <a:pPr lvl="0">
                        <a:buNone/>
                      </a:pPr>
                      <a:endParaRPr lang="en-US" sz="1400">
                        <a:latin typeface="Arial"/>
                      </a:endParaRPr>
                    </a:p>
                  </a:txBody>
                  <a:tcPr>
                    <a:noFill/>
                  </a:tcPr>
                </a:tc>
                <a:tc>
                  <a:txBody>
                    <a:bodyPr/>
                    <a:lstStyle/>
                    <a:p>
                      <a:pPr algn="ctr"/>
                      <a:r>
                        <a:rPr lang="en-US" sz="1600" u="none" strike="noStrike" kern="1200" cap="none" spc="0" normalizeH="0" baseline="0">
                          <a:ln>
                            <a:noFill/>
                          </a:ln>
                          <a:solidFill>
                            <a:srgbClr val="000000"/>
                          </a:solidFill>
                          <a:effectLst/>
                          <a:uLnTx/>
                          <a:uFillTx/>
                          <a:latin typeface="+mn-lt"/>
                        </a:rPr>
                        <a:t>Climate Projection </a:t>
                      </a:r>
                      <a:br>
                        <a:rPr lang="en-US" sz="1600" u="none" strike="noStrike" kern="1200" cap="none" spc="0" normalizeH="0" baseline="0">
                          <a:ln>
                            <a:noFill/>
                          </a:ln>
                          <a:solidFill>
                            <a:srgbClr val="000000"/>
                          </a:solidFill>
                          <a:effectLst/>
                          <a:uLnTx/>
                          <a:uFillTx/>
                          <a:latin typeface="+mn-lt"/>
                        </a:rPr>
                      </a:br>
                      <a:r>
                        <a:rPr lang="en-US" sz="1200" b="0" i="1" u="none" strike="noStrike" kern="1200" cap="none" spc="0" normalizeH="0" baseline="0">
                          <a:ln>
                            <a:noFill/>
                          </a:ln>
                          <a:solidFill>
                            <a:srgbClr val="000000"/>
                          </a:solidFill>
                          <a:effectLst/>
                          <a:uLnTx/>
                          <a:uFillTx/>
                          <a:latin typeface="+mn-lt"/>
                        </a:rPr>
                        <a:t>(Key indicators from CMR Tool)</a:t>
                      </a:r>
                    </a:p>
                  </a:txBody>
                  <a:tcPr/>
                </a:tc>
                <a:tc>
                  <a:txBody>
                    <a:bodyPr/>
                    <a:lstStyle/>
                    <a:p>
                      <a:pPr algn="ctr"/>
                      <a:r>
                        <a:rPr lang="en-US" sz="1600" u="none" strike="noStrike" kern="1200" cap="none" spc="0" normalizeH="0" baseline="0">
                          <a:ln>
                            <a:noFill/>
                          </a:ln>
                          <a:solidFill>
                            <a:srgbClr val="000000"/>
                          </a:solidFill>
                          <a:effectLst/>
                          <a:uLnTx/>
                          <a:uFillTx/>
                          <a:latin typeface="+mn-lt"/>
                        </a:rPr>
                        <a:t>By 2050s*</a:t>
                      </a:r>
                    </a:p>
                  </a:txBody>
                  <a:tcPr/>
                </a:tc>
                <a:tc>
                  <a:txBody>
                    <a:bodyPr/>
                    <a:lstStyle/>
                    <a:p>
                      <a:pPr algn="ctr"/>
                      <a:r>
                        <a:rPr lang="en-US" sz="1600" u="none" strike="noStrike" kern="1200" cap="none" spc="0" normalizeH="0" baseline="0">
                          <a:ln>
                            <a:noFill/>
                          </a:ln>
                          <a:solidFill>
                            <a:srgbClr val="000000"/>
                          </a:solidFill>
                          <a:effectLst/>
                          <a:uLnTx/>
                          <a:uFillTx/>
                          <a:latin typeface="+mn-lt"/>
                        </a:rPr>
                        <a:t>By 2080s*</a:t>
                      </a:r>
                    </a:p>
                  </a:txBody>
                  <a:tcPr/>
                </a:tc>
                <a:tc>
                  <a:txBody>
                    <a:bodyPr/>
                    <a:lstStyle/>
                    <a:p>
                      <a:pPr lvl="0" algn="ctr">
                        <a:buNone/>
                      </a:pPr>
                      <a:r>
                        <a:rPr lang="en-US" sz="1600" u="none" strike="noStrike" kern="1200" cap="none" spc="0" normalizeH="0" baseline="0">
                          <a:ln>
                            <a:noFill/>
                          </a:ln>
                          <a:solidFill>
                            <a:srgbClr val="000000"/>
                          </a:solidFill>
                          <a:effectLst/>
                          <a:uLnTx/>
                          <a:uFillTx/>
                          <a:latin typeface="+mn-lt"/>
                        </a:rPr>
                        <a:t>Notes</a:t>
                      </a:r>
                    </a:p>
                  </a:txBody>
                  <a:tcPr/>
                </a:tc>
                <a:extLst>
                  <a:ext uri="{0D108BD9-81ED-4DB2-BD59-A6C34878D82A}">
                    <a16:rowId xmlns:a16="http://schemas.microsoft.com/office/drawing/2014/main" val="4027457798"/>
                  </a:ext>
                </a:extLst>
              </a:tr>
              <a:tr h="362464">
                <a:tc rowSpan="3">
                  <a:txBody>
                    <a:bodyPr/>
                    <a:lstStyle/>
                    <a:p>
                      <a:endParaRPr lang="en-US" sz="1400">
                        <a:latin typeface="Arial"/>
                      </a:endParaRPr>
                    </a:p>
                  </a:txBody>
                  <a:tcPr>
                    <a:noFill/>
                  </a:tcPr>
                </a:tc>
                <a:tc>
                  <a:txBody>
                    <a:bodyPr/>
                    <a:lstStyle/>
                    <a:p>
                      <a:r>
                        <a:rPr lang="en-US" sz="1400">
                          <a:latin typeface="+mn-lt"/>
                        </a:rPr>
                        <a:t>Total annual precipitation (percent change)</a:t>
                      </a:r>
                    </a:p>
                  </a:txBody>
                  <a:tcPr/>
                </a:tc>
                <a:tc>
                  <a:txBody>
                    <a:bodyPr/>
                    <a:lstStyle/>
                    <a:p>
                      <a:r>
                        <a:rPr lang="en-US" sz="1400" b="1">
                          <a:latin typeface="+mn-lt"/>
                        </a:rPr>
                        <a:t>8% increase</a:t>
                      </a:r>
                    </a:p>
                    <a:p>
                      <a:pPr lvl="0">
                        <a:buNone/>
                      </a:pPr>
                      <a:r>
                        <a:rPr lang="en-US" sz="1400" b="0" i="1">
                          <a:solidFill>
                            <a:srgbClr val="000000"/>
                          </a:solidFill>
                          <a:latin typeface="+mn-lt"/>
                        </a:rPr>
                        <a:t>(5 </a:t>
                      </a:r>
                      <a:r>
                        <a:rPr lang="en-US" sz="1400" b="0" i="1" noProof="0">
                          <a:solidFill>
                            <a:srgbClr val="000000"/>
                          </a:solidFill>
                          <a:latin typeface="+mn-lt"/>
                        </a:rPr>
                        <a:t>to 14 %)</a:t>
                      </a:r>
                      <a:endParaRPr lang="en-US" sz="1400" b="0" i="1">
                        <a:solidFill>
                          <a:srgbClr val="000000"/>
                        </a:solidFill>
                        <a:latin typeface="+mn-lt"/>
                      </a:endParaRPr>
                    </a:p>
                  </a:txBody>
                  <a:tcPr/>
                </a:tc>
                <a:tc>
                  <a:txBody>
                    <a:bodyPr/>
                    <a:lstStyle/>
                    <a:p>
                      <a:r>
                        <a:rPr lang="en-US" sz="1400" b="1">
                          <a:latin typeface="+mn-lt"/>
                        </a:rPr>
                        <a:t>15% increase</a:t>
                      </a:r>
                    </a:p>
                    <a:p>
                      <a:pPr lvl="0">
                        <a:buNone/>
                      </a:pPr>
                      <a:r>
                        <a:rPr lang="en-US" sz="1500" b="0" i="1" u="none" strike="noStrike" noProof="0">
                          <a:solidFill>
                            <a:schemeClr val="tx1"/>
                          </a:solidFill>
                          <a:latin typeface="+mn-lt"/>
                        </a:rPr>
                        <a:t>(7 to 24 %)</a:t>
                      </a:r>
                      <a:endParaRPr lang="en-US" i="1">
                        <a:solidFill>
                          <a:schemeClr val="tx1"/>
                        </a:solidFill>
                        <a:latin typeface="+mn-lt"/>
                      </a:endParaRPr>
                    </a:p>
                  </a:txBody>
                  <a:tcPr/>
                </a:tc>
                <a:tc rowSpan="3">
                  <a:txBody>
                    <a:bodyPr/>
                    <a:lstStyle/>
                    <a:p>
                      <a:pPr marL="285750" lvl="0" indent="-285750">
                        <a:buFont typeface="Arial"/>
                        <a:buChar char="•"/>
                      </a:pPr>
                      <a:r>
                        <a:rPr lang="en-US" sz="1400">
                          <a:solidFill>
                            <a:srgbClr val="000000"/>
                          </a:solidFill>
                          <a:latin typeface="+mn-lt"/>
                        </a:rPr>
                        <a:t>Annual precipitation will change slightly, but less rain in the summer.</a:t>
                      </a:r>
                    </a:p>
                    <a:p>
                      <a:pPr marL="285750" lvl="0" indent="-285750">
                        <a:buFont typeface="Arial"/>
                        <a:buChar char="•"/>
                      </a:pPr>
                      <a:r>
                        <a:rPr lang="en-US" sz="1400">
                          <a:solidFill>
                            <a:srgbClr val="000000"/>
                          </a:solidFill>
                          <a:latin typeface="+mn-lt"/>
                        </a:rPr>
                        <a:t>Less rain during warmer months</a:t>
                      </a:r>
                    </a:p>
                  </a:txBody>
                  <a:tcPr/>
                </a:tc>
                <a:extLst>
                  <a:ext uri="{0D108BD9-81ED-4DB2-BD59-A6C34878D82A}">
                    <a16:rowId xmlns:a16="http://schemas.microsoft.com/office/drawing/2014/main" val="324555367"/>
                  </a:ext>
                </a:extLst>
              </a:tr>
              <a:tr h="362464">
                <a:tc vMerge="1">
                  <a:txBody>
                    <a:bodyPr/>
                    <a:lstStyle/>
                    <a:p>
                      <a:endParaRPr lang="en-US"/>
                    </a:p>
                  </a:txBody>
                  <a:tcPr/>
                </a:tc>
                <a:tc>
                  <a:txBody>
                    <a:bodyPr/>
                    <a:lstStyle/>
                    <a:p>
                      <a:r>
                        <a:rPr lang="en-US" sz="1400">
                          <a:latin typeface="+mn-lt"/>
                        </a:rPr>
                        <a:t>Late summer precipitation</a:t>
                      </a:r>
                    </a:p>
                  </a:txBody>
                  <a:tcPr/>
                </a:tc>
                <a:tc>
                  <a:txBody>
                    <a:bodyPr/>
                    <a:lstStyle/>
                    <a:p>
                      <a:pPr lvl="0">
                        <a:buNone/>
                      </a:pPr>
                      <a:r>
                        <a:rPr lang="en-US" sz="1400" b="1" noProof="0">
                          <a:solidFill>
                            <a:srgbClr val="000000"/>
                          </a:solidFill>
                          <a:latin typeface="+mn-lt"/>
                        </a:rPr>
                        <a:t>10% decrease</a:t>
                      </a:r>
                    </a:p>
                    <a:p>
                      <a:pPr lvl="0">
                        <a:buNone/>
                      </a:pPr>
                      <a:r>
                        <a:rPr lang="en-US" sz="1400" b="0" i="1" noProof="0">
                          <a:solidFill>
                            <a:srgbClr val="000000"/>
                          </a:solidFill>
                          <a:latin typeface="+mn-lt"/>
                        </a:rPr>
                        <a:t>(-25% - +8%)</a:t>
                      </a:r>
                    </a:p>
                  </a:txBody>
                  <a:tcPr/>
                </a:tc>
                <a:tc>
                  <a:txBody>
                    <a:bodyPr/>
                    <a:lstStyle/>
                    <a:p>
                      <a:pPr lvl="0">
                        <a:buNone/>
                      </a:pPr>
                      <a:r>
                        <a:rPr lang="en-US" sz="1400" b="1">
                          <a:solidFill>
                            <a:srgbClr val="000000"/>
                          </a:solidFill>
                          <a:latin typeface="+mn-lt"/>
                        </a:rPr>
                        <a:t>8% decrease</a:t>
                      </a:r>
                    </a:p>
                    <a:p>
                      <a:pPr lvl="0">
                        <a:buNone/>
                      </a:pPr>
                      <a:r>
                        <a:rPr lang="en-US" sz="1400" b="0" i="1" u="none" strike="noStrike" baseline="0" noProof="0">
                          <a:solidFill>
                            <a:srgbClr val="000000"/>
                          </a:solidFill>
                          <a:latin typeface="+mn-lt"/>
                        </a:rPr>
                        <a:t>(-31% - +30%)</a:t>
                      </a:r>
                      <a:endParaRPr lang="en-US" b="0" i="1">
                        <a:latin typeface="+mn-lt"/>
                      </a:endParaRPr>
                    </a:p>
                  </a:txBody>
                  <a:tcPr/>
                </a:tc>
                <a:tc vMerge="1">
                  <a:txBody>
                    <a:bodyPr/>
                    <a:lstStyle/>
                    <a:p>
                      <a:endParaRPr lang="en-US"/>
                    </a:p>
                  </a:txBody>
                  <a:tcPr/>
                </a:tc>
                <a:extLst>
                  <a:ext uri="{0D108BD9-81ED-4DB2-BD59-A6C34878D82A}">
                    <a16:rowId xmlns:a16="http://schemas.microsoft.com/office/drawing/2014/main" val="4254833971"/>
                  </a:ext>
                </a:extLst>
              </a:tr>
              <a:tr h="362464">
                <a:tc vMerge="1">
                  <a:txBody>
                    <a:bodyPr/>
                    <a:lstStyle/>
                    <a:p>
                      <a:endParaRPr lang="en-US"/>
                    </a:p>
                  </a:txBody>
                  <a:tcPr/>
                </a:tc>
                <a:tc>
                  <a:txBody>
                    <a:bodyPr/>
                    <a:lstStyle/>
                    <a:p>
                      <a:r>
                        <a:rPr lang="en-US" sz="1400">
                          <a:latin typeface="+mn-lt"/>
                        </a:rPr>
                        <a:t>Change in 24-hour 25 –year precipitation</a:t>
                      </a:r>
                    </a:p>
                  </a:txBody>
                  <a:tcPr/>
                </a:tc>
                <a:tc>
                  <a:txBody>
                    <a:bodyPr/>
                    <a:lstStyle/>
                    <a:p>
                      <a:r>
                        <a:rPr lang="en-US" sz="1400" b="1">
                          <a:latin typeface="+mn-lt"/>
                        </a:rPr>
                        <a:t>9% increase </a:t>
                      </a:r>
                      <a:r>
                        <a:rPr lang="en-US" sz="1400" b="0">
                          <a:latin typeface="+mn-lt"/>
                        </a:rPr>
                        <a:t>(0-24%)</a:t>
                      </a:r>
                    </a:p>
                  </a:txBody>
                  <a:tcPr/>
                </a:tc>
                <a:tc>
                  <a:txBody>
                    <a:bodyPr/>
                    <a:lstStyle/>
                    <a:p>
                      <a:r>
                        <a:rPr lang="en-US" sz="1400" b="1">
                          <a:latin typeface="+mn-lt"/>
                        </a:rPr>
                        <a:t>18% increase </a:t>
                      </a:r>
                      <a:r>
                        <a:rPr lang="en-US" sz="1400" b="0">
                          <a:latin typeface="+mn-lt"/>
                        </a:rPr>
                        <a:t>(11-46%)</a:t>
                      </a:r>
                    </a:p>
                  </a:txBody>
                  <a:tcPr/>
                </a:tc>
                <a:tc vMerge="1">
                  <a:txBody>
                    <a:bodyPr/>
                    <a:lstStyle/>
                    <a:p>
                      <a:endParaRPr lang="en-US"/>
                    </a:p>
                  </a:txBody>
                  <a:tcPr/>
                </a:tc>
                <a:extLst>
                  <a:ext uri="{0D108BD9-81ED-4DB2-BD59-A6C34878D82A}">
                    <a16:rowId xmlns:a16="http://schemas.microsoft.com/office/drawing/2014/main" val="3426394934"/>
                  </a:ext>
                </a:extLst>
              </a:tr>
              <a:tr h="396444">
                <a:tc rowSpan="3">
                  <a:txBody>
                    <a:bodyPr/>
                    <a:lstStyle/>
                    <a:p>
                      <a:endParaRPr lang="en-US" sz="1400">
                        <a:latin typeface="Arial"/>
                      </a:endParaRPr>
                    </a:p>
                  </a:txBody>
                  <a:tcPr>
                    <a:noFill/>
                  </a:tcPr>
                </a:tc>
                <a:tc>
                  <a:txBody>
                    <a:bodyPr/>
                    <a:lstStyle/>
                    <a:p>
                      <a:pPr lvl="0">
                        <a:buNone/>
                      </a:pPr>
                      <a:r>
                        <a:rPr lang="en-US" sz="1400" noProof="0">
                          <a:solidFill>
                            <a:srgbClr val="000000"/>
                          </a:solidFill>
                          <a:latin typeface="+mn-lt"/>
                        </a:rPr>
                        <a:t>Change in Hot Days (&lt;</a:t>
                      </a:r>
                      <a:r>
                        <a:rPr lang="en-US" sz="1400" i="0" noProof="0">
                          <a:solidFill>
                            <a:srgbClr val="000000"/>
                          </a:solidFill>
                          <a:latin typeface="+mn-lt"/>
                        </a:rPr>
                        <a:t>100 </a:t>
                      </a:r>
                      <a:r>
                        <a:rPr lang="en-US" sz="1400" b="0" i="0" noProof="0">
                          <a:solidFill>
                            <a:srgbClr val="000000"/>
                          </a:solidFill>
                          <a:latin typeface="+mn-lt"/>
                        </a:rPr>
                        <a:t>°F</a:t>
                      </a:r>
                      <a:r>
                        <a:rPr lang="en-US" sz="1400" b="0" i="1" noProof="0">
                          <a:solidFill>
                            <a:srgbClr val="000000"/>
                          </a:solidFill>
                          <a:latin typeface="+mn-lt"/>
                        </a:rPr>
                        <a:t>)</a:t>
                      </a:r>
                      <a:r>
                        <a:rPr lang="en-US" sz="1400" noProof="0">
                          <a:solidFill>
                            <a:srgbClr val="000000"/>
                          </a:solidFill>
                          <a:latin typeface="+mn-lt"/>
                        </a:rPr>
                        <a:t>.</a:t>
                      </a:r>
                      <a:endParaRPr lang="en-US" sz="1400">
                        <a:solidFill>
                          <a:srgbClr val="000000"/>
                        </a:solidFill>
                        <a:latin typeface="+mn-lt"/>
                      </a:endParaRPr>
                    </a:p>
                  </a:txBody>
                  <a:tcPr/>
                </a:tc>
                <a:tc>
                  <a:txBody>
                    <a:bodyPr/>
                    <a:lstStyle/>
                    <a:p>
                      <a:pPr lvl="0">
                        <a:buNone/>
                      </a:pPr>
                      <a:r>
                        <a:rPr lang="en-US" sz="1400" b="1" noProof="0">
                          <a:solidFill>
                            <a:srgbClr val="000000"/>
                          </a:solidFill>
                          <a:latin typeface="+mn-lt"/>
                        </a:rPr>
                        <a:t>6 days </a:t>
                      </a:r>
                      <a:r>
                        <a:rPr lang="en-US" sz="1400" b="0" i="1" noProof="0">
                          <a:solidFill>
                            <a:srgbClr val="000000"/>
                          </a:solidFill>
                          <a:latin typeface="+mn-lt"/>
                        </a:rPr>
                        <a:t>(2 – 10)</a:t>
                      </a:r>
                      <a:endParaRPr lang="en-US" sz="1400" b="0" i="1">
                        <a:solidFill>
                          <a:srgbClr val="000000"/>
                        </a:solidFill>
                        <a:latin typeface="+mn-lt"/>
                      </a:endParaRPr>
                    </a:p>
                  </a:txBody>
                  <a:tcPr/>
                </a:tc>
                <a:tc>
                  <a:txBody>
                    <a:bodyPr/>
                    <a:lstStyle/>
                    <a:p>
                      <a:pPr lvl="0">
                        <a:buNone/>
                      </a:pPr>
                      <a:r>
                        <a:rPr lang="en-US" sz="1400" b="1" noProof="0">
                          <a:solidFill>
                            <a:srgbClr val="000000"/>
                          </a:solidFill>
                          <a:latin typeface="+mn-lt"/>
                        </a:rPr>
                        <a:t>24 days </a:t>
                      </a:r>
                      <a:r>
                        <a:rPr lang="en-US" sz="1400" b="0" i="1" noProof="0">
                          <a:solidFill>
                            <a:srgbClr val="000000"/>
                          </a:solidFill>
                          <a:latin typeface="+mn-lt"/>
                        </a:rPr>
                        <a:t>(12 - 40)</a:t>
                      </a:r>
                    </a:p>
                  </a:txBody>
                  <a:tcPr/>
                </a:tc>
                <a:tc rowSpan="3">
                  <a:txBody>
                    <a:bodyPr/>
                    <a:lstStyle/>
                    <a:p>
                      <a:pPr marL="285750" lvl="0" indent="-285750">
                        <a:buFont typeface="Arial"/>
                        <a:buChar char="•"/>
                      </a:pPr>
                      <a:r>
                        <a:rPr lang="en-US" sz="1400" noProof="0">
                          <a:solidFill>
                            <a:srgbClr val="000000"/>
                          </a:solidFill>
                          <a:latin typeface="+mn-lt"/>
                        </a:rPr>
                        <a:t>Increase in summer temperatures impacts human health.</a:t>
                      </a:r>
                    </a:p>
                    <a:p>
                      <a:pPr marL="285750" lvl="0" indent="-285750">
                        <a:buFont typeface="Arial"/>
                        <a:buChar char="•"/>
                      </a:pPr>
                      <a:r>
                        <a:rPr lang="en-US" sz="1400" noProof="0">
                          <a:solidFill>
                            <a:srgbClr val="000000"/>
                          </a:solidFill>
                          <a:latin typeface="+mn-lt"/>
                        </a:rPr>
                        <a:t>Ecosystem impacts (particularly outside of forested areas)</a:t>
                      </a:r>
                    </a:p>
                    <a:p>
                      <a:pPr marL="285750" lvl="0" indent="-285750">
                        <a:buFont typeface="Arial"/>
                        <a:buChar char="•"/>
                      </a:pPr>
                      <a:r>
                        <a:rPr lang="en-US" sz="1400" noProof="0">
                          <a:solidFill>
                            <a:srgbClr val="000000"/>
                          </a:solidFill>
                          <a:latin typeface="+mn-lt"/>
                        </a:rPr>
                        <a:t>Increased energy demand for summer cooling</a:t>
                      </a:r>
                      <a:endParaRPr lang="en-US">
                        <a:latin typeface="+mn-lt"/>
                      </a:endParaRPr>
                    </a:p>
                  </a:txBody>
                  <a:tcPr/>
                </a:tc>
                <a:extLst>
                  <a:ext uri="{0D108BD9-81ED-4DB2-BD59-A6C34878D82A}">
                    <a16:rowId xmlns:a16="http://schemas.microsoft.com/office/drawing/2014/main" val="95478737"/>
                  </a:ext>
                </a:extLst>
              </a:tr>
              <a:tr h="385118">
                <a:tc vMerge="1">
                  <a:txBody>
                    <a:bodyPr/>
                    <a:lstStyle/>
                    <a:p>
                      <a:endParaRPr lang="en-US"/>
                    </a:p>
                  </a:txBody>
                  <a:tcPr/>
                </a:tc>
                <a:tc>
                  <a:txBody>
                    <a:bodyPr/>
                    <a:lstStyle/>
                    <a:p>
                      <a:pPr lvl="0">
                        <a:buNone/>
                      </a:pPr>
                      <a:r>
                        <a:rPr lang="en-US" sz="1400" noProof="0">
                          <a:solidFill>
                            <a:srgbClr val="000000"/>
                          </a:solidFill>
                          <a:latin typeface="+mn-lt"/>
                        </a:rPr>
                        <a:t>90 Degree Max. Humidex (change in days) Historic 21 days</a:t>
                      </a:r>
                      <a:endParaRPr lang="en-US" sz="1400">
                        <a:solidFill>
                          <a:srgbClr val="000000"/>
                        </a:solidFill>
                        <a:latin typeface="+mn-lt"/>
                      </a:endParaRPr>
                    </a:p>
                  </a:txBody>
                  <a:tcPr/>
                </a:tc>
                <a:tc>
                  <a:txBody>
                    <a:bodyPr/>
                    <a:lstStyle/>
                    <a:p>
                      <a:pPr lvl="0">
                        <a:buNone/>
                      </a:pPr>
                      <a:r>
                        <a:rPr lang="en-US" sz="1400" b="1" noProof="0">
                          <a:solidFill>
                            <a:srgbClr val="000000"/>
                          </a:solidFill>
                          <a:latin typeface="+mn-lt"/>
                        </a:rPr>
                        <a:t>23</a:t>
                      </a:r>
                      <a:r>
                        <a:rPr lang="en-US" sz="1400" b="0" i="1" noProof="0">
                          <a:solidFill>
                            <a:srgbClr val="000000"/>
                          </a:solidFill>
                          <a:latin typeface="+mn-lt"/>
                        </a:rPr>
                        <a:t> (11 - 34)</a:t>
                      </a:r>
                      <a:endParaRPr lang="en-US" sz="1400" b="0" i="1">
                        <a:solidFill>
                          <a:srgbClr val="000000"/>
                        </a:solidFill>
                        <a:latin typeface="+mn-lt"/>
                      </a:endParaRPr>
                    </a:p>
                  </a:txBody>
                  <a:tcPr/>
                </a:tc>
                <a:tc>
                  <a:txBody>
                    <a:bodyPr/>
                    <a:lstStyle/>
                    <a:p>
                      <a:pPr lvl="0">
                        <a:buNone/>
                      </a:pPr>
                      <a:r>
                        <a:rPr lang="en-US" sz="1400" b="1" noProof="0">
                          <a:solidFill>
                            <a:srgbClr val="000000"/>
                          </a:solidFill>
                          <a:latin typeface="+mn-lt"/>
                        </a:rPr>
                        <a:t>55 </a:t>
                      </a:r>
                      <a:r>
                        <a:rPr lang="en-US" sz="1400" b="0" i="1" noProof="0">
                          <a:solidFill>
                            <a:srgbClr val="000000"/>
                          </a:solidFill>
                          <a:latin typeface="+mn-lt"/>
                        </a:rPr>
                        <a:t>(34 - 77)</a:t>
                      </a:r>
                      <a:endParaRPr lang="en-US" sz="1400" b="0" i="1">
                        <a:solidFill>
                          <a:srgbClr val="000000"/>
                        </a:solidFill>
                        <a:latin typeface="+mn-lt"/>
                      </a:endParaRPr>
                    </a:p>
                  </a:txBody>
                  <a:tcPr/>
                </a:tc>
                <a:tc vMerge="1">
                  <a:txBody>
                    <a:bodyPr/>
                    <a:lstStyle/>
                    <a:p>
                      <a:endParaRPr lang="en-US"/>
                    </a:p>
                  </a:txBody>
                  <a:tcPr/>
                </a:tc>
                <a:extLst>
                  <a:ext uri="{0D108BD9-81ED-4DB2-BD59-A6C34878D82A}">
                    <a16:rowId xmlns:a16="http://schemas.microsoft.com/office/drawing/2014/main" val="875130102"/>
                  </a:ext>
                </a:extLst>
              </a:tr>
              <a:tr h="351482">
                <a:tc vMerge="1">
                  <a:txBody>
                    <a:bodyPr/>
                    <a:lstStyle/>
                    <a:p>
                      <a:endParaRPr lang="en-US"/>
                    </a:p>
                  </a:txBody>
                  <a:tcPr/>
                </a:tc>
                <a:tc>
                  <a:txBody>
                    <a:bodyPr/>
                    <a:lstStyle/>
                    <a:p>
                      <a:pPr lvl="0">
                        <a:buNone/>
                      </a:pPr>
                      <a:r>
                        <a:rPr lang="en-US" sz="1400" noProof="0">
                          <a:solidFill>
                            <a:srgbClr val="000000"/>
                          </a:solidFill>
                          <a:latin typeface="+mn-lt"/>
                        </a:rPr>
                        <a:t>65 Degree Min. Humidex </a:t>
                      </a:r>
                      <a:r>
                        <a:rPr lang="en-US" sz="1400" b="0" i="0" u="none" strike="noStrike" noProof="0">
                          <a:solidFill>
                            <a:srgbClr val="000000"/>
                          </a:solidFill>
                          <a:latin typeface="+mn-lt"/>
                        </a:rPr>
                        <a:t>(change in days) historic 5 days</a:t>
                      </a:r>
                      <a:endParaRPr lang="en-US" sz="1400">
                        <a:solidFill>
                          <a:srgbClr val="000000"/>
                        </a:solidFill>
                        <a:latin typeface="+mn-lt"/>
                      </a:endParaRPr>
                    </a:p>
                  </a:txBody>
                  <a:tcPr/>
                </a:tc>
                <a:tc>
                  <a:txBody>
                    <a:bodyPr/>
                    <a:lstStyle/>
                    <a:p>
                      <a:pPr lvl="0">
                        <a:buNone/>
                      </a:pPr>
                      <a:r>
                        <a:rPr lang="en-US" sz="1400" b="1" noProof="0">
                          <a:solidFill>
                            <a:srgbClr val="000000"/>
                          </a:solidFill>
                          <a:latin typeface="+mn-lt"/>
                        </a:rPr>
                        <a:t>13 </a:t>
                      </a:r>
                      <a:r>
                        <a:rPr lang="en-US" sz="1400" b="0" i="1" noProof="0">
                          <a:solidFill>
                            <a:srgbClr val="000000"/>
                          </a:solidFill>
                          <a:latin typeface="+mn-lt"/>
                        </a:rPr>
                        <a:t>(7 - 21)</a:t>
                      </a:r>
                      <a:endParaRPr lang="en-US" sz="1400" b="0" i="1">
                        <a:solidFill>
                          <a:srgbClr val="000000"/>
                        </a:solidFill>
                        <a:latin typeface="+mn-lt"/>
                      </a:endParaRPr>
                    </a:p>
                  </a:txBody>
                  <a:tcPr/>
                </a:tc>
                <a:tc>
                  <a:txBody>
                    <a:bodyPr/>
                    <a:lstStyle/>
                    <a:p>
                      <a:pPr lvl="0">
                        <a:buNone/>
                      </a:pPr>
                      <a:r>
                        <a:rPr lang="en-US" sz="1400" b="1" noProof="0">
                          <a:solidFill>
                            <a:srgbClr val="000000"/>
                          </a:solidFill>
                          <a:latin typeface="+mn-lt"/>
                        </a:rPr>
                        <a:t> 37 </a:t>
                      </a:r>
                      <a:r>
                        <a:rPr lang="en-US" sz="1400" b="0" i="1" noProof="0">
                          <a:solidFill>
                            <a:srgbClr val="000000"/>
                          </a:solidFill>
                          <a:latin typeface="+mn-lt"/>
                        </a:rPr>
                        <a:t>(17 - 59)</a:t>
                      </a:r>
                      <a:endParaRPr lang="en-US" sz="1400" b="0" i="1">
                        <a:solidFill>
                          <a:srgbClr val="000000"/>
                        </a:solidFill>
                        <a:latin typeface="+mn-lt"/>
                      </a:endParaRPr>
                    </a:p>
                  </a:txBody>
                  <a:tcPr/>
                </a:tc>
                <a:tc vMerge="1">
                  <a:txBody>
                    <a:bodyPr/>
                    <a:lstStyle/>
                    <a:p>
                      <a:endParaRPr lang="en-US"/>
                    </a:p>
                  </a:txBody>
                  <a:tcPr/>
                </a:tc>
                <a:extLst>
                  <a:ext uri="{0D108BD9-81ED-4DB2-BD59-A6C34878D82A}">
                    <a16:rowId xmlns:a16="http://schemas.microsoft.com/office/drawing/2014/main" val="3351370890"/>
                  </a:ext>
                </a:extLst>
              </a:tr>
              <a:tr h="407772">
                <a:tc>
                  <a:txBody>
                    <a:bodyPr/>
                    <a:lstStyle/>
                    <a:p>
                      <a:pPr lvl="0">
                        <a:buNone/>
                      </a:pPr>
                      <a:endParaRPr lang="en-US" sz="1400">
                        <a:latin typeface="Arial"/>
                      </a:endParaRPr>
                    </a:p>
                  </a:txBody>
                  <a:tcPr>
                    <a:noFill/>
                  </a:tcPr>
                </a:tc>
                <a:tc>
                  <a:txBody>
                    <a:bodyPr/>
                    <a:lstStyle/>
                    <a:p>
                      <a:pPr lvl="0">
                        <a:buNone/>
                      </a:pPr>
                      <a:r>
                        <a:rPr lang="en-US" sz="1400" noProof="0">
                          <a:solidFill>
                            <a:srgbClr val="000000"/>
                          </a:solidFill>
                          <a:latin typeface="+mn-lt"/>
                        </a:rPr>
                        <a:t>Wildfire – Change in high fire days – 53 days historical (1971-2000)</a:t>
                      </a:r>
                    </a:p>
                  </a:txBody>
                  <a:tcPr/>
                </a:tc>
                <a:tc>
                  <a:txBody>
                    <a:bodyPr/>
                    <a:lstStyle/>
                    <a:p>
                      <a:pPr lvl="0">
                        <a:buNone/>
                      </a:pPr>
                      <a:r>
                        <a:rPr lang="en-US" sz="1400" b="1">
                          <a:solidFill>
                            <a:srgbClr val="000000"/>
                          </a:solidFill>
                          <a:latin typeface="+mn-lt"/>
                        </a:rPr>
                        <a:t>10 additional days</a:t>
                      </a:r>
                    </a:p>
                    <a:p>
                      <a:pPr lvl="0">
                        <a:buNone/>
                      </a:pPr>
                      <a:r>
                        <a:rPr lang="en-US" sz="1400" b="0" i="1">
                          <a:solidFill>
                            <a:srgbClr val="000000"/>
                          </a:solidFill>
                          <a:latin typeface="+mn-lt"/>
                        </a:rPr>
                        <a:t>(3 – 17 days)</a:t>
                      </a:r>
                    </a:p>
                  </a:txBody>
                  <a:tcPr/>
                </a:tc>
                <a:tc>
                  <a:txBody>
                    <a:bodyPr/>
                    <a:lstStyle/>
                    <a:p>
                      <a:pPr lvl="0">
                        <a:buNone/>
                      </a:pPr>
                      <a:endParaRPr lang="en-US" sz="1400" b="1">
                        <a:solidFill>
                          <a:srgbClr val="000000"/>
                        </a:solidFill>
                        <a:latin typeface="+mn-lt"/>
                      </a:endParaRPr>
                    </a:p>
                  </a:txBody>
                  <a:tcPr/>
                </a:tc>
                <a:tc>
                  <a:txBody>
                    <a:bodyPr/>
                    <a:lstStyle/>
                    <a:p>
                      <a:pPr marL="285750" lvl="0" indent="-285750">
                        <a:buFont typeface="Arial"/>
                        <a:buChar char="•"/>
                      </a:pPr>
                      <a:r>
                        <a:rPr lang="en-US" sz="1400" noProof="0">
                          <a:solidFill>
                            <a:srgbClr val="000000"/>
                          </a:solidFill>
                          <a:latin typeface="+mn-lt"/>
                        </a:rPr>
                        <a:t>Potential for wildfire to damage infrastructure, disrupt business, and affect health and well-being</a:t>
                      </a:r>
                    </a:p>
                  </a:txBody>
                  <a:tcPr/>
                </a:tc>
                <a:extLst>
                  <a:ext uri="{0D108BD9-81ED-4DB2-BD59-A6C34878D82A}">
                    <a16:rowId xmlns:a16="http://schemas.microsoft.com/office/drawing/2014/main" val="3705119007"/>
                  </a:ext>
                </a:extLst>
              </a:tr>
            </a:tbl>
          </a:graphicData>
        </a:graphic>
      </p:graphicFrame>
      <p:pic>
        <p:nvPicPr>
          <p:cNvPr id="9" name="Picture 8">
            <a:extLst>
              <a:ext uri="{FF2B5EF4-FFF2-40B4-BE49-F238E27FC236}">
                <a16:creationId xmlns:a16="http://schemas.microsoft.com/office/drawing/2014/main" id="{38227047-D9D4-F43D-A79F-60833471BACB}"/>
              </a:ext>
            </a:extLst>
          </p:cNvPr>
          <p:cNvPicPr>
            <a:picLocks noChangeAspect="1"/>
          </p:cNvPicPr>
          <p:nvPr/>
        </p:nvPicPr>
        <p:blipFill>
          <a:blip r:embed="rId3"/>
          <a:stretch>
            <a:fillRect/>
          </a:stretch>
        </p:blipFill>
        <p:spPr>
          <a:xfrm>
            <a:off x="785388" y="5221848"/>
            <a:ext cx="709883" cy="724260"/>
          </a:xfrm>
          <a:prstGeom prst="rect">
            <a:avLst/>
          </a:prstGeom>
        </p:spPr>
      </p:pic>
      <p:pic>
        <p:nvPicPr>
          <p:cNvPr id="10" name="Picture 9">
            <a:extLst>
              <a:ext uri="{FF2B5EF4-FFF2-40B4-BE49-F238E27FC236}">
                <a16:creationId xmlns:a16="http://schemas.microsoft.com/office/drawing/2014/main" id="{9273B440-5399-E1D3-3003-4692EC4F7418}"/>
              </a:ext>
            </a:extLst>
          </p:cNvPr>
          <p:cNvPicPr>
            <a:picLocks noChangeAspect="1"/>
          </p:cNvPicPr>
          <p:nvPr/>
        </p:nvPicPr>
        <p:blipFill>
          <a:blip r:embed="rId4"/>
          <a:stretch>
            <a:fillRect/>
          </a:stretch>
        </p:blipFill>
        <p:spPr>
          <a:xfrm>
            <a:off x="778379" y="3901904"/>
            <a:ext cx="723900" cy="723900"/>
          </a:xfrm>
          <a:prstGeom prst="rect">
            <a:avLst/>
          </a:prstGeom>
        </p:spPr>
      </p:pic>
      <p:pic>
        <p:nvPicPr>
          <p:cNvPr id="14" name="Picture 13">
            <a:extLst>
              <a:ext uri="{FF2B5EF4-FFF2-40B4-BE49-F238E27FC236}">
                <a16:creationId xmlns:a16="http://schemas.microsoft.com/office/drawing/2014/main" id="{A7DE1E96-4923-0A2D-1AAA-EE29E3A72BB5}"/>
              </a:ext>
            </a:extLst>
          </p:cNvPr>
          <p:cNvPicPr>
            <a:picLocks noChangeAspect="1"/>
          </p:cNvPicPr>
          <p:nvPr/>
        </p:nvPicPr>
        <p:blipFill>
          <a:blip r:embed="rId5"/>
          <a:stretch>
            <a:fillRect/>
          </a:stretch>
        </p:blipFill>
        <p:spPr>
          <a:xfrm>
            <a:off x="805272" y="2213321"/>
            <a:ext cx="697007" cy="697007"/>
          </a:xfrm>
          <a:prstGeom prst="rect">
            <a:avLst/>
          </a:prstGeom>
        </p:spPr>
      </p:pic>
      <p:sp>
        <p:nvSpPr>
          <p:cNvPr id="15" name="TextBox 14">
            <a:extLst>
              <a:ext uri="{FF2B5EF4-FFF2-40B4-BE49-F238E27FC236}">
                <a16:creationId xmlns:a16="http://schemas.microsoft.com/office/drawing/2014/main" id="{9EF1DEB7-8F06-7A2C-9E8A-8E1C0E03B782}"/>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CLIMATE HAZARDS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40252619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6FDC9E-80E7-7102-A613-9378FD6F543A}"/>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5B78F915-37FA-44EC-ED05-FCB0F7139D19}"/>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FEF0DF39-127A-33FD-7603-270E47A8474D}"/>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95D1E77F-E5B7-D317-1711-8A189BC3C3B6}"/>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pic>
        <p:nvPicPr>
          <p:cNvPr id="2" name="Picture 1">
            <a:extLst>
              <a:ext uri="{FF2B5EF4-FFF2-40B4-BE49-F238E27FC236}">
                <a16:creationId xmlns:a16="http://schemas.microsoft.com/office/drawing/2014/main" id="{52367D62-48F5-B2B4-66BA-CE864797B733}"/>
              </a:ext>
            </a:extLst>
          </p:cNvPr>
          <p:cNvPicPr>
            <a:picLocks noChangeAspect="1"/>
          </p:cNvPicPr>
          <p:nvPr/>
        </p:nvPicPr>
        <p:blipFill>
          <a:blip r:embed="rId3"/>
          <a:stretch>
            <a:fillRect/>
          </a:stretch>
        </p:blipFill>
        <p:spPr>
          <a:xfrm>
            <a:off x="0" y="492435"/>
            <a:ext cx="697007" cy="697007"/>
          </a:xfrm>
          <a:prstGeom prst="rect">
            <a:avLst/>
          </a:prstGeom>
        </p:spPr>
      </p:pic>
      <p:sp>
        <p:nvSpPr>
          <p:cNvPr id="4" name="TextBox 3">
            <a:extLst>
              <a:ext uri="{FF2B5EF4-FFF2-40B4-BE49-F238E27FC236}">
                <a16:creationId xmlns:a16="http://schemas.microsoft.com/office/drawing/2014/main" id="{48A6D0AB-9092-0568-CE3D-F3573947DED6}"/>
              </a:ext>
            </a:extLst>
          </p:cNvPr>
          <p:cNvSpPr txBox="1"/>
          <p:nvPr/>
        </p:nvSpPr>
        <p:spPr>
          <a:xfrm>
            <a:off x="697006" y="456217"/>
            <a:ext cx="10424649"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CHANGES IN PRECIPITATION - PROJECTIONS</a:t>
            </a:r>
          </a:p>
        </p:txBody>
      </p:sp>
      <p:graphicFrame>
        <p:nvGraphicFramePr>
          <p:cNvPr id="8" name="Table 7">
            <a:extLst>
              <a:ext uri="{FF2B5EF4-FFF2-40B4-BE49-F238E27FC236}">
                <a16:creationId xmlns:a16="http://schemas.microsoft.com/office/drawing/2014/main" id="{8AED866E-8B5E-AAC2-D1B3-B996A185622B}"/>
              </a:ext>
            </a:extLst>
          </p:cNvPr>
          <p:cNvGraphicFramePr>
            <a:graphicFrameLocks noGrp="1"/>
          </p:cNvGraphicFramePr>
          <p:nvPr/>
        </p:nvGraphicFramePr>
        <p:xfrm>
          <a:off x="215899" y="4880209"/>
          <a:ext cx="5727701" cy="1001731"/>
        </p:xfrm>
        <a:graphic>
          <a:graphicData uri="http://schemas.openxmlformats.org/drawingml/2006/table">
            <a:tbl>
              <a:tblPr firstRow="1" bandRow="1">
                <a:tableStyleId>{BC89EF96-8CEA-46FF-86C4-4CE0E7609802}</a:tableStyleId>
              </a:tblPr>
              <a:tblGrid>
                <a:gridCol w="2560450">
                  <a:extLst>
                    <a:ext uri="{9D8B030D-6E8A-4147-A177-3AD203B41FA5}">
                      <a16:colId xmlns:a16="http://schemas.microsoft.com/office/drawing/2014/main" val="2761748018"/>
                    </a:ext>
                  </a:extLst>
                </a:gridCol>
                <a:gridCol w="1520668">
                  <a:extLst>
                    <a:ext uri="{9D8B030D-6E8A-4147-A177-3AD203B41FA5}">
                      <a16:colId xmlns:a16="http://schemas.microsoft.com/office/drawing/2014/main" val="380110438"/>
                    </a:ext>
                  </a:extLst>
                </a:gridCol>
                <a:gridCol w="1646583">
                  <a:extLst>
                    <a:ext uri="{9D8B030D-6E8A-4147-A177-3AD203B41FA5}">
                      <a16:colId xmlns:a16="http://schemas.microsoft.com/office/drawing/2014/main" val="3504207516"/>
                    </a:ext>
                  </a:extLst>
                </a:gridCol>
              </a:tblGrid>
              <a:tr h="427677">
                <a:tc>
                  <a:txBody>
                    <a:bodyPr/>
                    <a:lstStyle/>
                    <a:p>
                      <a:pPr marL="0" algn="l" defTabSz="914400" rtl="0" eaLnBrk="1" latinLnBrk="0" hangingPunct="1"/>
                      <a:r>
                        <a:rPr lang="en-US" sz="1400" b="1" kern="1200">
                          <a:solidFill>
                            <a:schemeClr val="tx1"/>
                          </a:solidFill>
                          <a:latin typeface="+mn-lt"/>
                          <a:ea typeface="+mn-ea"/>
                          <a:cs typeface="+mn-cs"/>
                        </a:rPr>
                        <a:t>CLIMATE PROJECTION</a:t>
                      </a:r>
                    </a:p>
                  </a:txBody>
                  <a:tcPr/>
                </a:tc>
                <a:tc>
                  <a:txBody>
                    <a:bodyPr/>
                    <a:lstStyle/>
                    <a:p>
                      <a:pPr marL="0" lvl="0" algn="ctr" defTabSz="914400" rtl="0" eaLnBrk="1" latinLnBrk="0" hangingPunct="1">
                        <a:buNone/>
                      </a:pPr>
                      <a:r>
                        <a:rPr lang="en-US" sz="1400" b="1" kern="1200">
                          <a:solidFill>
                            <a:schemeClr val="tx1"/>
                          </a:solidFill>
                          <a:latin typeface="+mn-lt"/>
                          <a:ea typeface="+mn-ea"/>
                          <a:cs typeface="+mn-cs"/>
                        </a:rPr>
                        <a:t>2050</a:t>
                      </a:r>
                    </a:p>
                  </a:txBody>
                  <a:tcPr/>
                </a:tc>
                <a:tc>
                  <a:txBody>
                    <a:bodyPr/>
                    <a:lstStyle/>
                    <a:p>
                      <a:pPr marL="0" lvl="0" algn="ctr" defTabSz="914400" rtl="0" eaLnBrk="1" latinLnBrk="0" hangingPunct="1">
                        <a:buNone/>
                      </a:pPr>
                      <a:r>
                        <a:rPr lang="en-US" sz="1400" b="1" kern="1200">
                          <a:solidFill>
                            <a:schemeClr val="tx1"/>
                          </a:solidFill>
                          <a:latin typeface="+mn-lt"/>
                          <a:ea typeface="+mn-ea"/>
                          <a:cs typeface="+mn-cs"/>
                        </a:rPr>
                        <a:t>2080</a:t>
                      </a:r>
                    </a:p>
                  </a:txBody>
                  <a:tcPr/>
                </a:tc>
                <a:extLst>
                  <a:ext uri="{0D108BD9-81ED-4DB2-BD59-A6C34878D82A}">
                    <a16:rowId xmlns:a16="http://schemas.microsoft.com/office/drawing/2014/main" val="647846419"/>
                  </a:ext>
                </a:extLst>
              </a:tr>
              <a:tr h="574054">
                <a:tc>
                  <a:txBody>
                    <a:bodyPr/>
                    <a:lstStyle/>
                    <a:p>
                      <a:r>
                        <a:rPr lang="en-US" sz="1400">
                          <a:latin typeface="+mn-lt"/>
                        </a:rPr>
                        <a:t>Total annual precipitation (percent change)</a:t>
                      </a:r>
                    </a:p>
                  </a:txBody>
                  <a:tcPr/>
                </a:tc>
                <a:tc>
                  <a:txBody>
                    <a:bodyPr/>
                    <a:lstStyle/>
                    <a:p>
                      <a:pPr algn="ctr"/>
                      <a:r>
                        <a:rPr lang="en-US" sz="1400" b="1">
                          <a:latin typeface="+mn-lt"/>
                        </a:rPr>
                        <a:t>8% increase</a:t>
                      </a:r>
                    </a:p>
                    <a:p>
                      <a:pPr lvl="0" algn="ctr">
                        <a:buNone/>
                      </a:pPr>
                      <a:r>
                        <a:rPr lang="en-US" sz="1400" b="0" i="1">
                          <a:solidFill>
                            <a:srgbClr val="000000"/>
                          </a:solidFill>
                          <a:latin typeface="+mn-lt"/>
                        </a:rPr>
                        <a:t>(5 </a:t>
                      </a:r>
                      <a:r>
                        <a:rPr lang="en-US" sz="1400" b="0" i="1" noProof="0">
                          <a:solidFill>
                            <a:srgbClr val="000000"/>
                          </a:solidFill>
                          <a:latin typeface="+mn-lt"/>
                        </a:rPr>
                        <a:t>to 14 %)</a:t>
                      </a:r>
                      <a:endParaRPr lang="en-US" sz="1400" b="0" i="1">
                        <a:solidFill>
                          <a:srgbClr val="000000"/>
                        </a:solidFill>
                        <a:latin typeface="+mn-lt"/>
                      </a:endParaRPr>
                    </a:p>
                  </a:txBody>
                  <a:tcPr/>
                </a:tc>
                <a:tc>
                  <a:txBody>
                    <a:bodyPr/>
                    <a:lstStyle/>
                    <a:p>
                      <a:pPr algn="ctr"/>
                      <a:r>
                        <a:rPr lang="en-US" sz="1400" b="1">
                          <a:latin typeface="+mn-lt"/>
                        </a:rPr>
                        <a:t>15% increase</a:t>
                      </a:r>
                    </a:p>
                    <a:p>
                      <a:pPr lvl="0" algn="ctr">
                        <a:buNone/>
                      </a:pPr>
                      <a:r>
                        <a:rPr lang="en-US" sz="1500" b="0" i="1" u="none" strike="noStrike" noProof="0">
                          <a:solidFill>
                            <a:schemeClr val="tx1"/>
                          </a:solidFill>
                          <a:latin typeface="+mn-lt"/>
                        </a:rPr>
                        <a:t>(7 to 24 %)</a:t>
                      </a:r>
                      <a:endParaRPr lang="en-US" i="1">
                        <a:solidFill>
                          <a:schemeClr val="tx1"/>
                        </a:solidFill>
                        <a:latin typeface="+mn-lt"/>
                      </a:endParaRPr>
                    </a:p>
                  </a:txBody>
                  <a:tcPr/>
                </a:tc>
                <a:extLst>
                  <a:ext uri="{0D108BD9-81ED-4DB2-BD59-A6C34878D82A}">
                    <a16:rowId xmlns:a16="http://schemas.microsoft.com/office/drawing/2014/main" val="3045693777"/>
                  </a:ext>
                </a:extLst>
              </a:tr>
            </a:tbl>
          </a:graphicData>
        </a:graphic>
      </p:graphicFrame>
      <p:pic>
        <p:nvPicPr>
          <p:cNvPr id="1026" name="Picture 2">
            <a:extLst>
              <a:ext uri="{FF2B5EF4-FFF2-40B4-BE49-F238E27FC236}">
                <a16:creationId xmlns:a16="http://schemas.microsoft.com/office/drawing/2014/main" id="{A78397B0-5843-E43F-4884-9564EFBE3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019539" y="1780366"/>
            <a:ext cx="6172461" cy="3375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76FD73-42F3-0516-8443-8ADAABE7DF6A}"/>
              </a:ext>
            </a:extLst>
          </p:cNvPr>
          <p:cNvSpPr txBox="1"/>
          <p:nvPr/>
        </p:nvSpPr>
        <p:spPr>
          <a:xfrm>
            <a:off x="215899" y="2337191"/>
            <a:ext cx="4725069" cy="2262158"/>
          </a:xfrm>
          <a:prstGeom prst="rect">
            <a:avLst/>
          </a:prstGeom>
          <a:noFill/>
        </p:spPr>
        <p:txBody>
          <a:bodyPr wrap="square">
            <a:spAutoFit/>
          </a:bodyPr>
          <a:lstStyle/>
          <a:p>
            <a:pPr marL="285750" indent="-285750" algn="l" rtl="0" fontAlgn="base">
              <a:spcAft>
                <a:spcPts val="60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Increased annual precipitation</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742950" lvl="1" indent="-285750" fontAlgn="base">
              <a:spcAft>
                <a:spcPts val="600"/>
              </a:spcAft>
              <a:buFont typeface="Arial" panose="020B0604020202020204" pitchFamily="34" charset="0"/>
              <a:buChar char="•"/>
            </a:pPr>
            <a:r>
              <a:rPr lang="en-US" b="0" i="0" u="none" strike="noStrike">
                <a:solidFill>
                  <a:srgbClr val="000000"/>
                </a:solidFill>
                <a:effectLst/>
                <a:latin typeface="Calibri" panose="020F0502020204030204" pitchFamily="34" charset="0"/>
              </a:rPr>
              <a:t>About an average of 12% </a:t>
            </a:r>
          </a:p>
          <a:p>
            <a:pPr marL="285750" indent="-285750" algn="l" rtl="0" fontAlgn="base">
              <a:spcAft>
                <a:spcPts val="60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More extreme seasonal variation</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spcAft>
                <a:spcPts val="60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While annual precipitation is projected to increase, this rise will mainly occur during rainy season. Conversely, the already-dry summers are expected to become even drier. </a:t>
            </a:r>
            <a:endParaRPr lang="en-US" b="0" i="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E20DA460-21DF-EF7E-4A3C-95A2EC678538}"/>
              </a:ext>
            </a:extLst>
          </p:cNvPr>
          <p:cNvSpPr txBox="1"/>
          <p:nvPr/>
        </p:nvSpPr>
        <p:spPr>
          <a:xfrm>
            <a:off x="181629" y="1568625"/>
            <a:ext cx="5727701" cy="707886"/>
          </a:xfrm>
          <a:prstGeom prst="rect">
            <a:avLst/>
          </a:prstGeom>
          <a:noFill/>
        </p:spPr>
        <p:txBody>
          <a:bodyPr wrap="square">
            <a:spAutoFit/>
          </a:bodyPr>
          <a:lstStyle/>
          <a:p>
            <a:r>
              <a:rPr lang="en-US" sz="4000" b="1">
                <a:solidFill>
                  <a:srgbClr val="28A8DD"/>
                </a:solidFill>
                <a:cs typeface="Arial"/>
              </a:rPr>
              <a:t>Overview</a:t>
            </a:r>
          </a:p>
        </p:txBody>
      </p:sp>
    </p:spTree>
    <p:extLst>
      <p:ext uri="{BB962C8B-B14F-4D97-AF65-F5344CB8AC3E}">
        <p14:creationId xmlns:p14="http://schemas.microsoft.com/office/powerpoint/2010/main" val="300007250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9F8AB-C2AC-B5BC-5F4A-3542EE4E653D}"/>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A9C7322-E0A2-D28C-844F-00998801F4E9}"/>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59804059-F04B-3787-5354-71CA7CB620D1}"/>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2A4B9E3C-EB70-4E05-D491-B8F396D1F7A6}"/>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D5B6E30E-B6BC-9B17-93FC-09E7BB9E357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pic>
        <p:nvPicPr>
          <p:cNvPr id="2" name="Picture 1">
            <a:extLst>
              <a:ext uri="{FF2B5EF4-FFF2-40B4-BE49-F238E27FC236}">
                <a16:creationId xmlns:a16="http://schemas.microsoft.com/office/drawing/2014/main" id="{A1BDB779-2189-3AFC-9B8C-275A73E3F289}"/>
              </a:ext>
            </a:extLst>
          </p:cNvPr>
          <p:cNvPicPr>
            <a:picLocks noChangeAspect="1"/>
          </p:cNvPicPr>
          <p:nvPr/>
        </p:nvPicPr>
        <p:blipFill>
          <a:blip r:embed="rId3"/>
          <a:stretch>
            <a:fillRect/>
          </a:stretch>
        </p:blipFill>
        <p:spPr>
          <a:xfrm>
            <a:off x="0" y="492435"/>
            <a:ext cx="697007" cy="697007"/>
          </a:xfrm>
          <a:prstGeom prst="rect">
            <a:avLst/>
          </a:prstGeom>
        </p:spPr>
      </p:pic>
      <p:sp>
        <p:nvSpPr>
          <p:cNvPr id="4" name="TextBox 3">
            <a:extLst>
              <a:ext uri="{FF2B5EF4-FFF2-40B4-BE49-F238E27FC236}">
                <a16:creationId xmlns:a16="http://schemas.microsoft.com/office/drawing/2014/main" id="{58C6E7A3-7D84-237B-396C-0158344F195E}"/>
              </a:ext>
            </a:extLst>
          </p:cNvPr>
          <p:cNvSpPr txBox="1"/>
          <p:nvPr/>
        </p:nvSpPr>
        <p:spPr>
          <a:xfrm>
            <a:off x="697006" y="456217"/>
            <a:ext cx="10424649"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CHANGES IN PRECIPITATION - PROJECTIONS</a:t>
            </a:r>
          </a:p>
        </p:txBody>
      </p:sp>
      <p:pic>
        <p:nvPicPr>
          <p:cNvPr id="1026" name="Picture 2">
            <a:extLst>
              <a:ext uri="{FF2B5EF4-FFF2-40B4-BE49-F238E27FC236}">
                <a16:creationId xmlns:a16="http://schemas.microsoft.com/office/drawing/2014/main" id="{0F38E3E6-744B-9A6F-B502-3D783427A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09330" y="1878748"/>
            <a:ext cx="6200646" cy="3392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C290EA7-D86E-9C57-A895-06CB833EA53B}"/>
              </a:ext>
            </a:extLst>
          </p:cNvPr>
          <p:cNvGraphicFramePr>
            <a:graphicFrameLocks noGrp="1"/>
          </p:cNvGraphicFramePr>
          <p:nvPr/>
        </p:nvGraphicFramePr>
        <p:xfrm>
          <a:off x="181628" y="3518593"/>
          <a:ext cx="5727701" cy="1001731"/>
        </p:xfrm>
        <a:graphic>
          <a:graphicData uri="http://schemas.openxmlformats.org/drawingml/2006/table">
            <a:tbl>
              <a:tblPr firstRow="1" bandRow="1">
                <a:tableStyleId>{BC89EF96-8CEA-46FF-86C4-4CE0E7609802}</a:tableStyleId>
              </a:tblPr>
              <a:tblGrid>
                <a:gridCol w="2560450">
                  <a:extLst>
                    <a:ext uri="{9D8B030D-6E8A-4147-A177-3AD203B41FA5}">
                      <a16:colId xmlns:a16="http://schemas.microsoft.com/office/drawing/2014/main" val="2761748018"/>
                    </a:ext>
                  </a:extLst>
                </a:gridCol>
                <a:gridCol w="1520668">
                  <a:extLst>
                    <a:ext uri="{9D8B030D-6E8A-4147-A177-3AD203B41FA5}">
                      <a16:colId xmlns:a16="http://schemas.microsoft.com/office/drawing/2014/main" val="380110438"/>
                    </a:ext>
                  </a:extLst>
                </a:gridCol>
                <a:gridCol w="1646583">
                  <a:extLst>
                    <a:ext uri="{9D8B030D-6E8A-4147-A177-3AD203B41FA5}">
                      <a16:colId xmlns:a16="http://schemas.microsoft.com/office/drawing/2014/main" val="3504207516"/>
                    </a:ext>
                  </a:extLst>
                </a:gridCol>
              </a:tblGrid>
              <a:tr h="427677">
                <a:tc>
                  <a:txBody>
                    <a:bodyPr/>
                    <a:lstStyle/>
                    <a:p>
                      <a:pPr marL="0" algn="l" defTabSz="914400" rtl="0" eaLnBrk="1" latinLnBrk="0" hangingPunct="1"/>
                      <a:r>
                        <a:rPr lang="en-US" sz="1400" b="1" kern="1200">
                          <a:solidFill>
                            <a:schemeClr val="tx1"/>
                          </a:solidFill>
                          <a:latin typeface="+mn-lt"/>
                          <a:ea typeface="+mn-ea"/>
                          <a:cs typeface="+mn-cs"/>
                        </a:rPr>
                        <a:t>CLIMATE PROJECTION</a:t>
                      </a:r>
                    </a:p>
                  </a:txBody>
                  <a:tcPr/>
                </a:tc>
                <a:tc>
                  <a:txBody>
                    <a:bodyPr/>
                    <a:lstStyle/>
                    <a:p>
                      <a:pPr marL="0" lvl="0" algn="ctr" defTabSz="914400" rtl="0" eaLnBrk="1" latinLnBrk="0" hangingPunct="1">
                        <a:buNone/>
                      </a:pPr>
                      <a:r>
                        <a:rPr lang="en-US" sz="1400" b="1" kern="1200">
                          <a:solidFill>
                            <a:schemeClr val="tx1"/>
                          </a:solidFill>
                          <a:latin typeface="+mn-lt"/>
                          <a:ea typeface="+mn-ea"/>
                          <a:cs typeface="+mn-cs"/>
                        </a:rPr>
                        <a:t>2050</a:t>
                      </a:r>
                    </a:p>
                  </a:txBody>
                  <a:tcPr/>
                </a:tc>
                <a:tc>
                  <a:txBody>
                    <a:bodyPr/>
                    <a:lstStyle/>
                    <a:p>
                      <a:pPr marL="0" lvl="0" algn="ctr" defTabSz="914400" rtl="0" eaLnBrk="1" latinLnBrk="0" hangingPunct="1">
                        <a:buNone/>
                      </a:pPr>
                      <a:r>
                        <a:rPr lang="en-US" sz="1400" b="1" kern="1200">
                          <a:solidFill>
                            <a:schemeClr val="tx1"/>
                          </a:solidFill>
                          <a:latin typeface="+mn-lt"/>
                          <a:ea typeface="+mn-ea"/>
                          <a:cs typeface="+mn-cs"/>
                        </a:rPr>
                        <a:t>2080</a:t>
                      </a:r>
                    </a:p>
                  </a:txBody>
                  <a:tcPr/>
                </a:tc>
                <a:extLst>
                  <a:ext uri="{0D108BD9-81ED-4DB2-BD59-A6C34878D82A}">
                    <a16:rowId xmlns:a16="http://schemas.microsoft.com/office/drawing/2014/main" val="647846419"/>
                  </a:ext>
                </a:extLst>
              </a:tr>
              <a:tr h="574054">
                <a:tc>
                  <a:txBody>
                    <a:bodyPr/>
                    <a:lstStyle/>
                    <a:p>
                      <a:r>
                        <a:rPr lang="en-US" sz="1400">
                          <a:latin typeface="+mn-lt"/>
                        </a:rPr>
                        <a:t>Late summer precipitation</a:t>
                      </a:r>
                    </a:p>
                  </a:txBody>
                  <a:tcPr/>
                </a:tc>
                <a:tc>
                  <a:txBody>
                    <a:bodyPr/>
                    <a:lstStyle/>
                    <a:p>
                      <a:pPr lvl="0" algn="ctr">
                        <a:buNone/>
                      </a:pPr>
                      <a:r>
                        <a:rPr lang="en-US" sz="1400" b="1" noProof="0">
                          <a:solidFill>
                            <a:srgbClr val="000000"/>
                          </a:solidFill>
                          <a:latin typeface="+mn-lt"/>
                        </a:rPr>
                        <a:t>10% decrease</a:t>
                      </a:r>
                    </a:p>
                    <a:p>
                      <a:pPr lvl="0" algn="ctr">
                        <a:buNone/>
                      </a:pPr>
                      <a:r>
                        <a:rPr lang="en-US" sz="1400" b="0" i="1" noProof="0">
                          <a:solidFill>
                            <a:srgbClr val="000000"/>
                          </a:solidFill>
                          <a:latin typeface="+mn-lt"/>
                        </a:rPr>
                        <a:t>(-25% - +8%)</a:t>
                      </a:r>
                    </a:p>
                  </a:txBody>
                  <a:tcPr/>
                </a:tc>
                <a:tc>
                  <a:txBody>
                    <a:bodyPr/>
                    <a:lstStyle/>
                    <a:p>
                      <a:pPr lvl="0" algn="ctr">
                        <a:buNone/>
                      </a:pPr>
                      <a:r>
                        <a:rPr lang="en-US" sz="1400" b="1">
                          <a:solidFill>
                            <a:srgbClr val="000000"/>
                          </a:solidFill>
                          <a:latin typeface="+mn-lt"/>
                        </a:rPr>
                        <a:t>8% decrease</a:t>
                      </a:r>
                    </a:p>
                    <a:p>
                      <a:pPr lvl="0" algn="ctr">
                        <a:buNone/>
                      </a:pPr>
                      <a:r>
                        <a:rPr lang="en-US" sz="1400" b="0" i="1" u="none" strike="noStrike" baseline="0" noProof="0">
                          <a:solidFill>
                            <a:srgbClr val="000000"/>
                          </a:solidFill>
                          <a:latin typeface="+mn-lt"/>
                        </a:rPr>
                        <a:t>(-31% - +30%)</a:t>
                      </a:r>
                      <a:endParaRPr lang="en-US" sz="1400" b="0" i="1">
                        <a:latin typeface="+mn-lt"/>
                      </a:endParaRPr>
                    </a:p>
                  </a:txBody>
                  <a:tcPr/>
                </a:tc>
                <a:extLst>
                  <a:ext uri="{0D108BD9-81ED-4DB2-BD59-A6C34878D82A}">
                    <a16:rowId xmlns:a16="http://schemas.microsoft.com/office/drawing/2014/main" val="3045693777"/>
                  </a:ext>
                </a:extLst>
              </a:tr>
            </a:tbl>
          </a:graphicData>
        </a:graphic>
      </p:graphicFrame>
      <p:sp>
        <p:nvSpPr>
          <p:cNvPr id="12" name="TextBox 11">
            <a:extLst>
              <a:ext uri="{FF2B5EF4-FFF2-40B4-BE49-F238E27FC236}">
                <a16:creationId xmlns:a16="http://schemas.microsoft.com/office/drawing/2014/main" id="{87BACA03-8ED2-B938-638F-BF377FBB506B}"/>
              </a:ext>
            </a:extLst>
          </p:cNvPr>
          <p:cNvSpPr txBox="1"/>
          <p:nvPr/>
        </p:nvSpPr>
        <p:spPr>
          <a:xfrm>
            <a:off x="181629" y="2631521"/>
            <a:ext cx="5727701" cy="707886"/>
          </a:xfrm>
          <a:prstGeom prst="rect">
            <a:avLst/>
          </a:prstGeom>
          <a:noFill/>
        </p:spPr>
        <p:txBody>
          <a:bodyPr wrap="square">
            <a:spAutoFit/>
          </a:bodyPr>
          <a:lstStyle/>
          <a:p>
            <a:pPr algn="ctr"/>
            <a:r>
              <a:rPr lang="en-US" sz="4000" b="1">
                <a:solidFill>
                  <a:srgbClr val="28A8DD"/>
                </a:solidFill>
                <a:cs typeface="Arial"/>
              </a:rPr>
              <a:t>Increase in drought</a:t>
            </a:r>
          </a:p>
        </p:txBody>
      </p:sp>
    </p:spTree>
    <p:extLst>
      <p:ext uri="{BB962C8B-B14F-4D97-AF65-F5344CB8AC3E}">
        <p14:creationId xmlns:p14="http://schemas.microsoft.com/office/powerpoint/2010/main" val="17580564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5B19A-F1B2-E8D7-7E36-92BA520F495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D63E2FA-879E-68A9-E8FC-56C221A23B9A}"/>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E84F35A9-DD57-C7C0-1FCE-47E6C3095913}"/>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2B04377A-86A1-9B52-CC8E-41477A1935E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E79A5482-D5A9-9A3F-555D-4E50B9D358E1}"/>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pic>
        <p:nvPicPr>
          <p:cNvPr id="2" name="Picture 1">
            <a:extLst>
              <a:ext uri="{FF2B5EF4-FFF2-40B4-BE49-F238E27FC236}">
                <a16:creationId xmlns:a16="http://schemas.microsoft.com/office/drawing/2014/main" id="{64F0DFC7-0804-C881-7928-018661CDCAFE}"/>
              </a:ext>
            </a:extLst>
          </p:cNvPr>
          <p:cNvPicPr>
            <a:picLocks noChangeAspect="1"/>
          </p:cNvPicPr>
          <p:nvPr/>
        </p:nvPicPr>
        <p:blipFill>
          <a:blip r:embed="rId3"/>
          <a:stretch>
            <a:fillRect/>
          </a:stretch>
        </p:blipFill>
        <p:spPr>
          <a:xfrm>
            <a:off x="0" y="492435"/>
            <a:ext cx="697007" cy="697007"/>
          </a:xfrm>
          <a:prstGeom prst="rect">
            <a:avLst/>
          </a:prstGeom>
        </p:spPr>
      </p:pic>
      <p:sp>
        <p:nvSpPr>
          <p:cNvPr id="4" name="TextBox 3">
            <a:extLst>
              <a:ext uri="{FF2B5EF4-FFF2-40B4-BE49-F238E27FC236}">
                <a16:creationId xmlns:a16="http://schemas.microsoft.com/office/drawing/2014/main" id="{AAE482F2-DA7D-3151-F863-F0E4AB25A3F7}"/>
              </a:ext>
            </a:extLst>
          </p:cNvPr>
          <p:cNvSpPr txBox="1"/>
          <p:nvPr/>
        </p:nvSpPr>
        <p:spPr>
          <a:xfrm>
            <a:off x="697006" y="456217"/>
            <a:ext cx="10424649"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CHANGES IN PRECIPITATION - PROJECTIONS</a:t>
            </a:r>
          </a:p>
        </p:txBody>
      </p:sp>
      <p:pic>
        <p:nvPicPr>
          <p:cNvPr id="1026" name="Picture 2">
            <a:extLst>
              <a:ext uri="{FF2B5EF4-FFF2-40B4-BE49-F238E27FC236}">
                <a16:creationId xmlns:a16="http://schemas.microsoft.com/office/drawing/2014/main" id="{093E74B1-1E93-C1BD-1ECD-879049ACE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43600" y="1695897"/>
            <a:ext cx="6200054" cy="38316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8B7598-C407-192E-9762-95668CD47FD4}"/>
              </a:ext>
            </a:extLst>
          </p:cNvPr>
          <p:cNvSpPr txBox="1"/>
          <p:nvPr/>
        </p:nvSpPr>
        <p:spPr>
          <a:xfrm>
            <a:off x="181629" y="2519048"/>
            <a:ext cx="5727701" cy="1323439"/>
          </a:xfrm>
          <a:prstGeom prst="rect">
            <a:avLst/>
          </a:prstGeom>
          <a:noFill/>
        </p:spPr>
        <p:txBody>
          <a:bodyPr wrap="square">
            <a:spAutoFit/>
          </a:bodyPr>
          <a:lstStyle/>
          <a:p>
            <a:pPr algn="ctr"/>
            <a:r>
              <a:rPr lang="en-US" sz="4000" b="1">
                <a:solidFill>
                  <a:srgbClr val="28A8DD"/>
                </a:solidFill>
                <a:cs typeface="Arial"/>
              </a:rPr>
              <a:t>Increase in extreme precipitation</a:t>
            </a:r>
          </a:p>
        </p:txBody>
      </p:sp>
      <p:graphicFrame>
        <p:nvGraphicFramePr>
          <p:cNvPr id="3" name="Table 2">
            <a:extLst>
              <a:ext uri="{FF2B5EF4-FFF2-40B4-BE49-F238E27FC236}">
                <a16:creationId xmlns:a16="http://schemas.microsoft.com/office/drawing/2014/main" id="{26C6A3B1-8FB0-CD85-3F22-FFE9FFDDBA4E}"/>
              </a:ext>
            </a:extLst>
          </p:cNvPr>
          <p:cNvGraphicFramePr>
            <a:graphicFrameLocks noGrp="1"/>
          </p:cNvGraphicFramePr>
          <p:nvPr/>
        </p:nvGraphicFramePr>
        <p:xfrm>
          <a:off x="215899" y="4115018"/>
          <a:ext cx="5727701" cy="1001731"/>
        </p:xfrm>
        <a:graphic>
          <a:graphicData uri="http://schemas.openxmlformats.org/drawingml/2006/table">
            <a:tbl>
              <a:tblPr firstRow="1" bandRow="1">
                <a:tableStyleId>{BC89EF96-8CEA-46FF-86C4-4CE0E7609802}</a:tableStyleId>
              </a:tblPr>
              <a:tblGrid>
                <a:gridCol w="2560450">
                  <a:extLst>
                    <a:ext uri="{9D8B030D-6E8A-4147-A177-3AD203B41FA5}">
                      <a16:colId xmlns:a16="http://schemas.microsoft.com/office/drawing/2014/main" val="2761748018"/>
                    </a:ext>
                  </a:extLst>
                </a:gridCol>
                <a:gridCol w="1520668">
                  <a:extLst>
                    <a:ext uri="{9D8B030D-6E8A-4147-A177-3AD203B41FA5}">
                      <a16:colId xmlns:a16="http://schemas.microsoft.com/office/drawing/2014/main" val="380110438"/>
                    </a:ext>
                  </a:extLst>
                </a:gridCol>
                <a:gridCol w="1646583">
                  <a:extLst>
                    <a:ext uri="{9D8B030D-6E8A-4147-A177-3AD203B41FA5}">
                      <a16:colId xmlns:a16="http://schemas.microsoft.com/office/drawing/2014/main" val="3504207516"/>
                    </a:ext>
                  </a:extLst>
                </a:gridCol>
              </a:tblGrid>
              <a:tr h="427677">
                <a:tc>
                  <a:txBody>
                    <a:bodyPr/>
                    <a:lstStyle/>
                    <a:p>
                      <a:pPr marL="0" algn="l" defTabSz="914400" rtl="0" eaLnBrk="1" latinLnBrk="0" hangingPunct="1"/>
                      <a:r>
                        <a:rPr lang="en-US" sz="1400" b="1" kern="1200">
                          <a:solidFill>
                            <a:schemeClr val="tx1"/>
                          </a:solidFill>
                          <a:latin typeface="+mn-lt"/>
                          <a:ea typeface="+mn-ea"/>
                          <a:cs typeface="+mn-cs"/>
                        </a:rPr>
                        <a:t>CLIMATE PROJECTION</a:t>
                      </a:r>
                    </a:p>
                  </a:txBody>
                  <a:tcPr/>
                </a:tc>
                <a:tc>
                  <a:txBody>
                    <a:bodyPr/>
                    <a:lstStyle/>
                    <a:p>
                      <a:pPr marL="0" lvl="0" algn="ctr" defTabSz="914400" rtl="0" eaLnBrk="1" latinLnBrk="0" hangingPunct="1">
                        <a:buNone/>
                      </a:pPr>
                      <a:r>
                        <a:rPr lang="en-US" sz="1400" b="1" kern="1200">
                          <a:solidFill>
                            <a:schemeClr val="tx1"/>
                          </a:solidFill>
                          <a:latin typeface="+mn-lt"/>
                          <a:ea typeface="+mn-ea"/>
                          <a:cs typeface="+mn-cs"/>
                        </a:rPr>
                        <a:t>2050</a:t>
                      </a:r>
                    </a:p>
                  </a:txBody>
                  <a:tcPr/>
                </a:tc>
                <a:tc>
                  <a:txBody>
                    <a:bodyPr/>
                    <a:lstStyle/>
                    <a:p>
                      <a:pPr marL="0" lvl="0" algn="ctr" defTabSz="914400" rtl="0" eaLnBrk="1" latinLnBrk="0" hangingPunct="1">
                        <a:buNone/>
                      </a:pPr>
                      <a:r>
                        <a:rPr lang="en-US" sz="1400" b="1" kern="1200">
                          <a:solidFill>
                            <a:schemeClr val="tx1"/>
                          </a:solidFill>
                          <a:latin typeface="+mn-lt"/>
                          <a:ea typeface="+mn-ea"/>
                          <a:cs typeface="+mn-cs"/>
                        </a:rPr>
                        <a:t>2080</a:t>
                      </a:r>
                    </a:p>
                  </a:txBody>
                  <a:tcPr/>
                </a:tc>
                <a:extLst>
                  <a:ext uri="{0D108BD9-81ED-4DB2-BD59-A6C34878D82A}">
                    <a16:rowId xmlns:a16="http://schemas.microsoft.com/office/drawing/2014/main" val="647846419"/>
                  </a:ext>
                </a:extLst>
              </a:tr>
              <a:tr h="574054">
                <a:tc>
                  <a:txBody>
                    <a:bodyPr/>
                    <a:lstStyle/>
                    <a:p>
                      <a:r>
                        <a:rPr lang="en-US" sz="1400">
                          <a:latin typeface="+mn-lt"/>
                        </a:rPr>
                        <a:t>Change in 24-hour 25 –year precipitation</a:t>
                      </a:r>
                    </a:p>
                  </a:txBody>
                  <a:tcPr/>
                </a:tc>
                <a:tc>
                  <a:txBody>
                    <a:bodyPr/>
                    <a:lstStyle/>
                    <a:p>
                      <a:pPr algn="ctr"/>
                      <a:r>
                        <a:rPr lang="en-US" sz="1400" b="1">
                          <a:latin typeface="+mn-lt"/>
                        </a:rPr>
                        <a:t>9% increase</a:t>
                      </a:r>
                    </a:p>
                    <a:p>
                      <a:pPr algn="ctr"/>
                      <a:r>
                        <a:rPr lang="en-US" sz="1400" b="0">
                          <a:latin typeface="+mn-lt"/>
                        </a:rPr>
                        <a:t>(0-24%)</a:t>
                      </a:r>
                    </a:p>
                  </a:txBody>
                  <a:tcPr/>
                </a:tc>
                <a:tc>
                  <a:txBody>
                    <a:bodyPr/>
                    <a:lstStyle/>
                    <a:p>
                      <a:pPr algn="ctr"/>
                      <a:r>
                        <a:rPr lang="en-US" sz="1400" b="1">
                          <a:latin typeface="+mn-lt"/>
                        </a:rPr>
                        <a:t>18% increase</a:t>
                      </a:r>
                    </a:p>
                    <a:p>
                      <a:pPr algn="ctr"/>
                      <a:r>
                        <a:rPr lang="en-US" sz="1400" b="0">
                          <a:latin typeface="+mn-lt"/>
                        </a:rPr>
                        <a:t>(11-46%)</a:t>
                      </a:r>
                    </a:p>
                  </a:txBody>
                  <a:tcPr/>
                </a:tc>
                <a:extLst>
                  <a:ext uri="{0D108BD9-81ED-4DB2-BD59-A6C34878D82A}">
                    <a16:rowId xmlns:a16="http://schemas.microsoft.com/office/drawing/2014/main" val="3045693777"/>
                  </a:ext>
                </a:extLst>
              </a:tr>
            </a:tbl>
          </a:graphicData>
        </a:graphic>
      </p:graphicFrame>
    </p:spTree>
    <p:extLst>
      <p:ext uri="{BB962C8B-B14F-4D97-AF65-F5344CB8AC3E}">
        <p14:creationId xmlns:p14="http://schemas.microsoft.com/office/powerpoint/2010/main" val="39212317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5A00F-1C69-422F-9D14-D585AF8928FB}"/>
              </a:ext>
            </a:extLst>
          </p:cNvPr>
          <p:cNvPicPr>
            <a:picLocks noChangeAspect="1"/>
          </p:cNvPicPr>
          <p:nvPr/>
        </p:nvPicPr>
        <p:blipFill rotWithShape="1">
          <a:blip r:embed="rId3">
            <a:extLst>
              <a:ext uri="{28A0092B-C50C-407E-A947-70E740481C1C}">
                <a14:useLocalDpi xmlns:a14="http://schemas.microsoft.com/office/drawing/2010/main" val="0"/>
              </a:ext>
            </a:extLst>
          </a:blip>
          <a:srcRect t="22997" b="22997"/>
          <a:stretch/>
        </p:blipFill>
        <p:spPr>
          <a:xfrm>
            <a:off x="-65902" y="1110070"/>
            <a:ext cx="1226612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EA78E3D8-784C-42DA-9F2F-89510B7AF133}"/>
              </a:ext>
            </a:extLst>
          </p:cNvPr>
          <p:cNvSpPr>
            <a:spLocks noGrp="1"/>
          </p:cNvSpPr>
          <p:nvPr>
            <p:ph idx="1"/>
          </p:nvPr>
        </p:nvSpPr>
        <p:spPr>
          <a:xfrm>
            <a:off x="370704" y="4820672"/>
            <a:ext cx="11549154" cy="1874041"/>
          </a:xfrm>
        </p:spPr>
        <p:txBody>
          <a:bodyPr anchor="ctr">
            <a:normAutofit/>
          </a:bodyPr>
          <a:lstStyle/>
          <a:p>
            <a:r>
              <a:rPr lang="en-US" sz="2400" b="1">
                <a:solidFill>
                  <a:srgbClr val="28A8DD"/>
                </a:solidFill>
                <a:latin typeface="+mn-lt"/>
                <a:cs typeface="Arial"/>
              </a:rPr>
              <a:t>Flooding: </a:t>
            </a:r>
            <a:r>
              <a:rPr lang="en-US" sz="2400">
                <a:solidFill>
                  <a:srgbClr val="000000"/>
                </a:solidFill>
                <a:latin typeface="+mn-lt"/>
                <a:cs typeface="Arial"/>
              </a:rPr>
              <a:t>urban flooding during winter. </a:t>
            </a:r>
          </a:p>
          <a:p>
            <a:r>
              <a:rPr lang="en-US" sz="2400" b="1">
                <a:solidFill>
                  <a:srgbClr val="28A8DD"/>
                </a:solidFill>
                <a:latin typeface="+mn-lt"/>
                <a:cs typeface="Arial"/>
              </a:rPr>
              <a:t>Wildfires: </a:t>
            </a:r>
            <a:r>
              <a:rPr lang="en-US" sz="2400">
                <a:solidFill>
                  <a:srgbClr val="000000"/>
                </a:solidFill>
                <a:latin typeface="+mn-lt"/>
                <a:cs typeface="Arial"/>
              </a:rPr>
              <a:t>increased risk of wildfire during dry season.</a:t>
            </a:r>
          </a:p>
          <a:p>
            <a:r>
              <a:rPr lang="en-US" sz="2400" b="1">
                <a:solidFill>
                  <a:srgbClr val="28A8DD"/>
                </a:solidFill>
                <a:latin typeface="+mn-lt"/>
                <a:cs typeface="Arial"/>
              </a:rPr>
              <a:t>Erosion: </a:t>
            </a:r>
            <a:r>
              <a:rPr lang="en-US" sz="2400">
                <a:solidFill>
                  <a:srgbClr val="000000"/>
                </a:solidFill>
                <a:latin typeface="+mn-lt"/>
                <a:cs typeface="Arial"/>
              </a:rPr>
              <a:t>erosion in fall post fire season. </a:t>
            </a:r>
          </a:p>
        </p:txBody>
      </p:sp>
      <p:grpSp>
        <p:nvGrpSpPr>
          <p:cNvPr id="5" name="Group 4">
            <a:extLst>
              <a:ext uri="{FF2B5EF4-FFF2-40B4-BE49-F238E27FC236}">
                <a16:creationId xmlns:a16="http://schemas.microsoft.com/office/drawing/2014/main" id="{110641BD-6EB5-B721-6B44-B3EFAFECDB1F}"/>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4039EC7F-BC02-F759-280A-2D771144B629}"/>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
                  <a:latin typeface="Arial" panose="020B0604020202020204" pitchFamily="34" charset="0"/>
                </a:rPr>
                <a:t>C</a:t>
              </a:r>
            </a:p>
          </p:txBody>
        </p:sp>
        <p:sp>
          <p:nvSpPr>
            <p:cNvPr id="7" name="Rectangle 6">
              <a:extLst>
                <a:ext uri="{FF2B5EF4-FFF2-40B4-BE49-F238E27FC236}">
                  <a16:creationId xmlns:a16="http://schemas.microsoft.com/office/drawing/2014/main" id="{3A7CF716-BD5D-ACBC-3C3A-2088619ED591}"/>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8" name="Rectangle 7">
              <a:extLst>
                <a:ext uri="{FF2B5EF4-FFF2-40B4-BE49-F238E27FC236}">
                  <a16:creationId xmlns:a16="http://schemas.microsoft.com/office/drawing/2014/main" id="{6738CB72-B576-84DE-9F4F-09709B3B4D5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9" name="TextBox 8">
            <a:extLst>
              <a:ext uri="{FF2B5EF4-FFF2-40B4-BE49-F238E27FC236}">
                <a16:creationId xmlns:a16="http://schemas.microsoft.com/office/drawing/2014/main" id="{A30736C6-576A-287B-F0CB-5D222378861B}"/>
              </a:ext>
            </a:extLst>
          </p:cNvPr>
          <p:cNvSpPr txBox="1"/>
          <p:nvPr/>
        </p:nvSpPr>
        <p:spPr>
          <a:xfrm>
            <a:off x="658946" y="420876"/>
            <a:ext cx="12191980" cy="1046440"/>
          </a:xfrm>
          <a:prstGeom prst="rect">
            <a:avLst/>
          </a:prstGeom>
          <a:noFill/>
        </p:spPr>
        <p:txBody>
          <a:bodyPr wrap="square" lIns="91440" tIns="45720" rIns="91440" bIns="45720" anchor="t">
            <a:spAutoFit/>
          </a:bodyPr>
          <a:lstStyle/>
          <a:p>
            <a:pPr>
              <a:defRPr/>
            </a:pPr>
            <a:r>
              <a:rPr lang="en-US" sz="4400">
                <a:solidFill>
                  <a:schemeClr val="bg1"/>
                </a:solidFill>
                <a:latin typeface="Franklin Gothic Demi Cond" panose="020B0706030402020204" pitchFamily="34" charset="0"/>
                <a:cs typeface="Arial"/>
              </a:rPr>
              <a:t>PRECIPITATION – COMPOUNDING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2" name="Picture 11">
            <a:extLst>
              <a:ext uri="{FF2B5EF4-FFF2-40B4-BE49-F238E27FC236}">
                <a16:creationId xmlns:a16="http://schemas.microsoft.com/office/drawing/2014/main" id="{E2F8208A-B688-F611-18C2-804AF21E8BF2}"/>
              </a:ext>
            </a:extLst>
          </p:cNvPr>
          <p:cNvPicPr>
            <a:picLocks noChangeAspect="1"/>
          </p:cNvPicPr>
          <p:nvPr/>
        </p:nvPicPr>
        <p:blipFill>
          <a:blip r:embed="rId4"/>
          <a:stretch>
            <a:fillRect/>
          </a:stretch>
        </p:blipFill>
        <p:spPr>
          <a:xfrm>
            <a:off x="0" y="492435"/>
            <a:ext cx="697007" cy="697007"/>
          </a:xfrm>
          <a:prstGeom prst="rect">
            <a:avLst/>
          </a:prstGeom>
        </p:spPr>
      </p:pic>
    </p:spTree>
    <p:extLst>
      <p:ext uri="{BB962C8B-B14F-4D97-AF65-F5344CB8AC3E}">
        <p14:creationId xmlns:p14="http://schemas.microsoft.com/office/powerpoint/2010/main" val="411861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6403-FA84-6A10-D3F1-78D9A700662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BAFF03E4-6573-692A-3681-FD4838B77AEF}"/>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31A6F159-BC2D-5CF9-C58A-75BBED663DC6}"/>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F529449D-5225-0B22-6795-A7A0861DEC3C}"/>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D2A42323-A8A8-4614-C967-D8C940775D8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pic>
        <p:nvPicPr>
          <p:cNvPr id="2" name="Picture 1">
            <a:extLst>
              <a:ext uri="{FF2B5EF4-FFF2-40B4-BE49-F238E27FC236}">
                <a16:creationId xmlns:a16="http://schemas.microsoft.com/office/drawing/2014/main" id="{E9468C53-80A9-9C0F-3C68-9851EFCAAE4E}"/>
              </a:ext>
            </a:extLst>
          </p:cNvPr>
          <p:cNvPicPr>
            <a:picLocks noChangeAspect="1"/>
          </p:cNvPicPr>
          <p:nvPr/>
        </p:nvPicPr>
        <p:blipFill>
          <a:blip r:embed="rId3"/>
          <a:stretch>
            <a:fillRect/>
          </a:stretch>
        </p:blipFill>
        <p:spPr>
          <a:xfrm>
            <a:off x="0" y="492435"/>
            <a:ext cx="697007" cy="697007"/>
          </a:xfrm>
          <a:prstGeom prst="rect">
            <a:avLst/>
          </a:prstGeom>
        </p:spPr>
      </p:pic>
      <p:sp>
        <p:nvSpPr>
          <p:cNvPr id="4" name="TextBox 3">
            <a:extLst>
              <a:ext uri="{FF2B5EF4-FFF2-40B4-BE49-F238E27FC236}">
                <a16:creationId xmlns:a16="http://schemas.microsoft.com/office/drawing/2014/main" id="{71E877FB-BA59-E2D7-F4A0-CC70FDCB6865}"/>
              </a:ext>
            </a:extLst>
          </p:cNvPr>
          <p:cNvSpPr txBox="1"/>
          <p:nvPr/>
        </p:nvSpPr>
        <p:spPr>
          <a:xfrm>
            <a:off x="697006" y="456217"/>
            <a:ext cx="10424649"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PRECIPITATION – IMPACTS TO ASSETS</a:t>
            </a:r>
          </a:p>
        </p:txBody>
      </p:sp>
      <p:graphicFrame>
        <p:nvGraphicFramePr>
          <p:cNvPr id="13" name="Content Placeholder 3">
            <a:extLst>
              <a:ext uri="{FF2B5EF4-FFF2-40B4-BE49-F238E27FC236}">
                <a16:creationId xmlns:a16="http://schemas.microsoft.com/office/drawing/2014/main" id="{86016E68-1C59-A35B-CDB9-BA9E3FD8ABD1}"/>
              </a:ext>
            </a:extLst>
          </p:cNvPr>
          <p:cNvGraphicFramePr/>
          <p:nvPr/>
        </p:nvGraphicFramePr>
        <p:xfrm>
          <a:off x="370704" y="1408670"/>
          <a:ext cx="11549154" cy="5286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70668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541D8-018D-7478-69C7-C47CFE2058F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A56ABFED-E87D-7B45-FB3F-4D95486B5E15}"/>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BE1E1334-F3AA-8B4B-2BDE-5973439B4482}"/>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6FA61633-078D-6FA1-DC51-D111A59D72E8}"/>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3579E5A1-65A6-2CF7-B69B-DC65A75DABB9}"/>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pic>
        <p:nvPicPr>
          <p:cNvPr id="1026" name="Picture 2">
            <a:extLst>
              <a:ext uri="{FF2B5EF4-FFF2-40B4-BE49-F238E27FC236}">
                <a16:creationId xmlns:a16="http://schemas.microsoft.com/office/drawing/2014/main" id="{08628AB9-0671-18D9-649C-44D3FDAA7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200096" y="1657884"/>
            <a:ext cx="6702317" cy="42205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64CF7C-C6AF-1B5B-A1CF-C19CA728807B}"/>
              </a:ext>
            </a:extLst>
          </p:cNvPr>
          <p:cNvSpPr txBox="1"/>
          <p:nvPr/>
        </p:nvSpPr>
        <p:spPr>
          <a:xfrm>
            <a:off x="215899" y="2337191"/>
            <a:ext cx="4725069" cy="1277273"/>
          </a:xfrm>
          <a:prstGeom prst="rect">
            <a:avLst/>
          </a:prstGeom>
          <a:noFill/>
        </p:spPr>
        <p:txBody>
          <a:bodyPr wrap="square">
            <a:spAutoFit/>
          </a:bodyPr>
          <a:lstStyle/>
          <a:p>
            <a:pPr marL="285750" indent="-285750" fontAlgn="base">
              <a:spcAft>
                <a:spcPts val="600"/>
              </a:spcAft>
              <a:buFont typeface="Arial" panose="020B0604020202020204" pitchFamily="34" charset="0"/>
              <a:buChar char="•"/>
            </a:pPr>
            <a:r>
              <a:rPr lang="en-US" sz="1800"/>
              <a:t>Days over 100 degrees is expected to become more common</a:t>
            </a:r>
            <a:endParaRPr lang="en-US" sz="1800" b="0" i="0" u="none" strike="noStrike">
              <a:solidFill>
                <a:srgbClr val="000000"/>
              </a:solidFill>
              <a:effectLst/>
              <a:latin typeface="Calibri" panose="020F0502020204030204" pitchFamily="34" charset="0"/>
            </a:endParaRPr>
          </a:p>
          <a:p>
            <a:pPr marL="742950" lvl="1" indent="-285750" fontAlgn="base">
              <a:spcAft>
                <a:spcPts val="600"/>
              </a:spcAft>
              <a:buFont typeface="Arial" panose="020B0604020202020204" pitchFamily="34" charset="0"/>
              <a:buChar char="•"/>
            </a:pPr>
            <a:r>
              <a:rPr lang="en-US">
                <a:solidFill>
                  <a:srgbClr val="000000"/>
                </a:solidFill>
                <a:latin typeface="Calibri" panose="020F0502020204030204" pitchFamily="34" charset="0"/>
              </a:rPr>
              <a:t>Expected to increase by 6-24 additional days</a:t>
            </a:r>
            <a:endParaRPr lang="en-US" b="0" i="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6C35730D-A69D-28CB-8438-59A93D13A15A}"/>
              </a:ext>
            </a:extLst>
          </p:cNvPr>
          <p:cNvSpPr txBox="1"/>
          <p:nvPr/>
        </p:nvSpPr>
        <p:spPr>
          <a:xfrm>
            <a:off x="181629" y="1568625"/>
            <a:ext cx="5727701" cy="707886"/>
          </a:xfrm>
          <a:prstGeom prst="rect">
            <a:avLst/>
          </a:prstGeom>
          <a:noFill/>
        </p:spPr>
        <p:txBody>
          <a:bodyPr wrap="square">
            <a:spAutoFit/>
          </a:bodyPr>
          <a:lstStyle/>
          <a:p>
            <a:r>
              <a:rPr lang="en-US" sz="4000" b="1">
                <a:solidFill>
                  <a:srgbClr val="28A8DD"/>
                </a:solidFill>
                <a:cs typeface="Arial"/>
              </a:rPr>
              <a:t>Overview</a:t>
            </a:r>
          </a:p>
        </p:txBody>
      </p:sp>
      <p:pic>
        <p:nvPicPr>
          <p:cNvPr id="9" name="Picture 8">
            <a:extLst>
              <a:ext uri="{FF2B5EF4-FFF2-40B4-BE49-F238E27FC236}">
                <a16:creationId xmlns:a16="http://schemas.microsoft.com/office/drawing/2014/main" id="{1D44313E-D9EB-3584-3B13-360D118A4E59}"/>
              </a:ext>
            </a:extLst>
          </p:cNvPr>
          <p:cNvPicPr>
            <a:picLocks noChangeAspect="1"/>
          </p:cNvPicPr>
          <p:nvPr/>
        </p:nvPicPr>
        <p:blipFill>
          <a:blip r:embed="rId4"/>
          <a:stretch>
            <a:fillRect/>
          </a:stretch>
        </p:blipFill>
        <p:spPr>
          <a:xfrm>
            <a:off x="0" y="478988"/>
            <a:ext cx="723900" cy="723900"/>
          </a:xfrm>
          <a:prstGeom prst="rect">
            <a:avLst/>
          </a:prstGeom>
        </p:spPr>
      </p:pic>
      <p:sp>
        <p:nvSpPr>
          <p:cNvPr id="12" name="TextBox 11">
            <a:extLst>
              <a:ext uri="{FF2B5EF4-FFF2-40B4-BE49-F238E27FC236}">
                <a16:creationId xmlns:a16="http://schemas.microsoft.com/office/drawing/2014/main" id="{46D17623-89F4-BF3D-101F-6F6F35263C1F}"/>
              </a:ext>
            </a:extLst>
          </p:cNvPr>
          <p:cNvSpPr txBox="1"/>
          <p:nvPr/>
        </p:nvSpPr>
        <p:spPr>
          <a:xfrm>
            <a:off x="723900" y="437276"/>
            <a:ext cx="9321800"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HEAT - PROJECTIONS</a:t>
            </a:r>
          </a:p>
        </p:txBody>
      </p:sp>
      <p:graphicFrame>
        <p:nvGraphicFramePr>
          <p:cNvPr id="13" name="Table 12">
            <a:extLst>
              <a:ext uri="{FF2B5EF4-FFF2-40B4-BE49-F238E27FC236}">
                <a16:creationId xmlns:a16="http://schemas.microsoft.com/office/drawing/2014/main" id="{A31D48E0-E521-0AA6-01FC-F6C7D053D689}"/>
              </a:ext>
            </a:extLst>
          </p:cNvPr>
          <p:cNvGraphicFramePr>
            <a:graphicFrameLocks noGrp="1"/>
          </p:cNvGraphicFramePr>
          <p:nvPr/>
        </p:nvGraphicFramePr>
        <p:xfrm>
          <a:off x="1067467" y="3675144"/>
          <a:ext cx="3873501" cy="2184304"/>
        </p:xfrm>
        <a:graphic>
          <a:graphicData uri="http://schemas.openxmlformats.org/drawingml/2006/table">
            <a:tbl>
              <a:tblPr firstRow="1" bandRow="1">
                <a:tableStyleId>{BC89EF96-8CEA-46FF-86C4-4CE0E7609802}</a:tableStyleId>
              </a:tblPr>
              <a:tblGrid>
                <a:gridCol w="1731569">
                  <a:extLst>
                    <a:ext uri="{9D8B030D-6E8A-4147-A177-3AD203B41FA5}">
                      <a16:colId xmlns:a16="http://schemas.microsoft.com/office/drawing/2014/main" val="2456094780"/>
                    </a:ext>
                  </a:extLst>
                </a:gridCol>
                <a:gridCol w="1028389">
                  <a:extLst>
                    <a:ext uri="{9D8B030D-6E8A-4147-A177-3AD203B41FA5}">
                      <a16:colId xmlns:a16="http://schemas.microsoft.com/office/drawing/2014/main" val="766347828"/>
                    </a:ext>
                  </a:extLst>
                </a:gridCol>
                <a:gridCol w="1113543">
                  <a:extLst>
                    <a:ext uri="{9D8B030D-6E8A-4147-A177-3AD203B41FA5}">
                      <a16:colId xmlns:a16="http://schemas.microsoft.com/office/drawing/2014/main" val="3308071284"/>
                    </a:ext>
                  </a:extLst>
                </a:gridCol>
              </a:tblGrid>
              <a:tr h="511176">
                <a:tc>
                  <a:txBody>
                    <a:bodyPr/>
                    <a:lstStyle/>
                    <a:p>
                      <a:pPr marL="0" lvl="0" algn="l" defTabSz="914400" rtl="0" eaLnBrk="1" latinLnBrk="0" hangingPunct="1">
                        <a:buNone/>
                      </a:pPr>
                      <a:r>
                        <a:rPr lang="en-US" sz="1400" b="1" kern="1200">
                          <a:solidFill>
                            <a:srgbClr val="000000"/>
                          </a:solidFill>
                          <a:latin typeface="+mn-lt"/>
                          <a:ea typeface="+mn-ea"/>
                          <a:cs typeface="+mn-cs"/>
                        </a:rPr>
                        <a:t>CLIMATE  PROJECTION</a:t>
                      </a:r>
                    </a:p>
                  </a:txBody>
                  <a:tcPr/>
                </a:tc>
                <a:tc>
                  <a:txBody>
                    <a:bodyPr/>
                    <a:lstStyle/>
                    <a:p>
                      <a:pPr marL="0" lvl="0" algn="ctr" defTabSz="914400" rtl="0" eaLnBrk="1" latinLnBrk="0" hangingPunct="1">
                        <a:buNone/>
                      </a:pPr>
                      <a:r>
                        <a:rPr lang="en-US" sz="1400" b="1" kern="1200">
                          <a:solidFill>
                            <a:srgbClr val="000000"/>
                          </a:solidFill>
                          <a:latin typeface="+mn-lt"/>
                          <a:ea typeface="+mn-ea"/>
                          <a:cs typeface="+mn-cs"/>
                        </a:rPr>
                        <a:t>2050</a:t>
                      </a:r>
                    </a:p>
                  </a:txBody>
                  <a:tcPr/>
                </a:tc>
                <a:tc>
                  <a:txBody>
                    <a:bodyPr/>
                    <a:lstStyle/>
                    <a:p>
                      <a:pPr marL="0" lvl="0" algn="ctr" defTabSz="914400" rtl="0" eaLnBrk="1" latinLnBrk="0" hangingPunct="1">
                        <a:buNone/>
                      </a:pPr>
                      <a:r>
                        <a:rPr lang="en-US" sz="1400" b="1" kern="1200" noProof="0">
                          <a:solidFill>
                            <a:srgbClr val="000000"/>
                          </a:solidFill>
                          <a:latin typeface="+mn-lt"/>
                          <a:ea typeface="+mn-ea"/>
                          <a:cs typeface="+mn-cs"/>
                        </a:rPr>
                        <a:t>2080</a:t>
                      </a:r>
                    </a:p>
                  </a:txBody>
                  <a:tcPr/>
                </a:tc>
                <a:extLst>
                  <a:ext uri="{0D108BD9-81ED-4DB2-BD59-A6C34878D82A}">
                    <a16:rowId xmlns:a16="http://schemas.microsoft.com/office/drawing/2014/main" val="3450318806"/>
                  </a:ext>
                </a:extLst>
              </a:tr>
              <a:tr h="721264">
                <a:tc>
                  <a:txBody>
                    <a:bodyPr/>
                    <a:lstStyle/>
                    <a:p>
                      <a:pPr lvl="0">
                        <a:buNone/>
                      </a:pPr>
                      <a:r>
                        <a:rPr lang="en-US" sz="1400" noProof="0">
                          <a:solidFill>
                            <a:srgbClr val="000000"/>
                          </a:solidFill>
                          <a:latin typeface="+mn-lt"/>
                        </a:rPr>
                        <a:t>Change in Hot Days (over </a:t>
                      </a:r>
                      <a:r>
                        <a:rPr lang="en-US" sz="1400" i="0" noProof="0">
                          <a:solidFill>
                            <a:srgbClr val="000000"/>
                          </a:solidFill>
                          <a:latin typeface="+mn-lt"/>
                        </a:rPr>
                        <a:t>100 </a:t>
                      </a:r>
                      <a:r>
                        <a:rPr lang="en-US" sz="1400" b="0" i="0" noProof="0">
                          <a:solidFill>
                            <a:srgbClr val="000000"/>
                          </a:solidFill>
                          <a:latin typeface="+mn-lt"/>
                        </a:rPr>
                        <a:t>°F</a:t>
                      </a:r>
                      <a:r>
                        <a:rPr lang="en-US" sz="1400" b="0" i="1" noProof="0">
                          <a:solidFill>
                            <a:srgbClr val="000000"/>
                          </a:solidFill>
                          <a:latin typeface="+mn-lt"/>
                        </a:rPr>
                        <a:t>)</a:t>
                      </a:r>
                      <a:r>
                        <a:rPr lang="en-US" sz="1400" noProof="0">
                          <a:solidFill>
                            <a:srgbClr val="000000"/>
                          </a:solidFill>
                          <a:latin typeface="+mn-lt"/>
                        </a:rPr>
                        <a:t>.</a:t>
                      </a:r>
                      <a:endParaRPr lang="en-US" sz="1400">
                        <a:solidFill>
                          <a:srgbClr val="000000"/>
                        </a:solidFill>
                        <a:latin typeface="+mn-lt"/>
                      </a:endParaRPr>
                    </a:p>
                  </a:txBody>
                  <a:tcPr/>
                </a:tc>
                <a:tc>
                  <a:txBody>
                    <a:bodyPr/>
                    <a:lstStyle/>
                    <a:p>
                      <a:pPr lvl="0" algn="ctr">
                        <a:buNone/>
                      </a:pPr>
                      <a:r>
                        <a:rPr lang="en-US" sz="1400" b="1" noProof="0">
                          <a:solidFill>
                            <a:srgbClr val="000000"/>
                          </a:solidFill>
                          <a:latin typeface="+mn-lt"/>
                        </a:rPr>
                        <a:t>6 days</a:t>
                      </a:r>
                    </a:p>
                    <a:p>
                      <a:pPr lvl="0" algn="ctr">
                        <a:buNone/>
                      </a:pPr>
                      <a:r>
                        <a:rPr lang="en-US" sz="1400" b="0" i="1" noProof="0">
                          <a:solidFill>
                            <a:srgbClr val="000000"/>
                          </a:solidFill>
                          <a:latin typeface="+mn-lt"/>
                        </a:rPr>
                        <a:t>(2 – 10)</a:t>
                      </a:r>
                      <a:endParaRPr lang="en-US" sz="1400" b="0" i="1">
                        <a:solidFill>
                          <a:srgbClr val="000000"/>
                        </a:solidFill>
                        <a:latin typeface="+mn-lt"/>
                      </a:endParaRPr>
                    </a:p>
                  </a:txBody>
                  <a:tcPr/>
                </a:tc>
                <a:tc>
                  <a:txBody>
                    <a:bodyPr/>
                    <a:lstStyle/>
                    <a:p>
                      <a:pPr lvl="0" algn="ctr">
                        <a:buNone/>
                      </a:pPr>
                      <a:r>
                        <a:rPr lang="en-US" sz="1400" b="1" noProof="0">
                          <a:solidFill>
                            <a:srgbClr val="000000"/>
                          </a:solidFill>
                          <a:latin typeface="+mn-lt"/>
                        </a:rPr>
                        <a:t>24 days </a:t>
                      </a:r>
                      <a:r>
                        <a:rPr lang="en-US" sz="1400" b="0" i="1" noProof="0">
                          <a:solidFill>
                            <a:srgbClr val="000000"/>
                          </a:solidFill>
                          <a:latin typeface="+mn-lt"/>
                        </a:rPr>
                        <a:t>(12 - 40)</a:t>
                      </a:r>
                    </a:p>
                  </a:txBody>
                  <a:tcPr/>
                </a:tc>
                <a:extLst>
                  <a:ext uri="{0D108BD9-81ED-4DB2-BD59-A6C34878D82A}">
                    <a16:rowId xmlns:a16="http://schemas.microsoft.com/office/drawing/2014/main" val="2250260463"/>
                  </a:ext>
                </a:extLst>
              </a:tr>
              <a:tr h="942706">
                <a:tc>
                  <a:txBody>
                    <a:bodyPr/>
                    <a:lstStyle/>
                    <a:p>
                      <a:pPr lvl="0">
                        <a:buNone/>
                      </a:pPr>
                      <a:r>
                        <a:rPr lang="en-US" sz="1400" noProof="0">
                          <a:solidFill>
                            <a:srgbClr val="000000"/>
                          </a:solidFill>
                          <a:latin typeface="+mn-lt"/>
                        </a:rPr>
                        <a:t>90 Degree Max. Humidex (change in days) Historic 21 days</a:t>
                      </a:r>
                      <a:endParaRPr lang="en-US" sz="1400">
                        <a:solidFill>
                          <a:srgbClr val="000000"/>
                        </a:solidFill>
                        <a:latin typeface="+mn-lt"/>
                      </a:endParaRPr>
                    </a:p>
                  </a:txBody>
                  <a:tcPr/>
                </a:tc>
                <a:tc>
                  <a:txBody>
                    <a:bodyPr/>
                    <a:lstStyle/>
                    <a:p>
                      <a:pPr lvl="0" algn="ctr">
                        <a:buNone/>
                      </a:pPr>
                      <a:r>
                        <a:rPr lang="en-US" sz="1400" b="1" noProof="0">
                          <a:solidFill>
                            <a:srgbClr val="000000"/>
                          </a:solidFill>
                          <a:latin typeface="+mn-lt"/>
                        </a:rPr>
                        <a:t>23</a:t>
                      </a:r>
                      <a:r>
                        <a:rPr lang="en-US" sz="1400" b="0" i="1" noProof="0">
                          <a:solidFill>
                            <a:srgbClr val="000000"/>
                          </a:solidFill>
                          <a:latin typeface="+mn-lt"/>
                        </a:rPr>
                        <a:t> </a:t>
                      </a:r>
                      <a:r>
                        <a:rPr lang="en-US" sz="1400" b="1" noProof="0">
                          <a:solidFill>
                            <a:srgbClr val="000000"/>
                          </a:solidFill>
                          <a:latin typeface="+mn-lt"/>
                        </a:rPr>
                        <a:t>days</a:t>
                      </a:r>
                      <a:endParaRPr lang="en-US" sz="1400" b="0" i="1" noProof="0">
                        <a:solidFill>
                          <a:srgbClr val="000000"/>
                        </a:solidFill>
                        <a:latin typeface="+mn-lt"/>
                      </a:endParaRPr>
                    </a:p>
                    <a:p>
                      <a:pPr lvl="0" algn="ctr">
                        <a:buNone/>
                      </a:pPr>
                      <a:r>
                        <a:rPr lang="en-US" sz="1400" b="0" i="1" noProof="0">
                          <a:solidFill>
                            <a:srgbClr val="000000"/>
                          </a:solidFill>
                          <a:latin typeface="+mn-lt"/>
                        </a:rPr>
                        <a:t>(11 - 34)</a:t>
                      </a:r>
                      <a:endParaRPr lang="en-US" sz="1400" b="0" i="1">
                        <a:solidFill>
                          <a:srgbClr val="000000"/>
                        </a:solidFill>
                        <a:latin typeface="+mn-lt"/>
                      </a:endParaRPr>
                    </a:p>
                  </a:txBody>
                  <a:tcPr/>
                </a:tc>
                <a:tc>
                  <a:txBody>
                    <a:bodyPr/>
                    <a:lstStyle/>
                    <a:p>
                      <a:pPr lvl="0" algn="ctr">
                        <a:buNone/>
                      </a:pPr>
                      <a:r>
                        <a:rPr lang="en-US" sz="1400" b="1" noProof="0">
                          <a:solidFill>
                            <a:srgbClr val="000000"/>
                          </a:solidFill>
                          <a:latin typeface="+mn-lt"/>
                        </a:rPr>
                        <a:t>55 days</a:t>
                      </a:r>
                    </a:p>
                    <a:p>
                      <a:pPr lvl="0" algn="ctr">
                        <a:buNone/>
                      </a:pPr>
                      <a:r>
                        <a:rPr lang="en-US" sz="1400" b="0" i="1" noProof="0">
                          <a:solidFill>
                            <a:srgbClr val="000000"/>
                          </a:solidFill>
                          <a:latin typeface="+mn-lt"/>
                        </a:rPr>
                        <a:t>(34 - 77)</a:t>
                      </a:r>
                      <a:endParaRPr lang="en-US" sz="1400" b="0" i="1">
                        <a:solidFill>
                          <a:srgbClr val="000000"/>
                        </a:solidFill>
                        <a:latin typeface="+mn-lt"/>
                      </a:endParaRPr>
                    </a:p>
                  </a:txBody>
                  <a:tcPr/>
                </a:tc>
                <a:extLst>
                  <a:ext uri="{0D108BD9-81ED-4DB2-BD59-A6C34878D82A}">
                    <a16:rowId xmlns:a16="http://schemas.microsoft.com/office/drawing/2014/main" val="4211921931"/>
                  </a:ext>
                </a:extLst>
              </a:tr>
            </a:tbl>
          </a:graphicData>
        </a:graphic>
      </p:graphicFrame>
    </p:spTree>
    <p:extLst>
      <p:ext uri="{BB962C8B-B14F-4D97-AF65-F5344CB8AC3E}">
        <p14:creationId xmlns:p14="http://schemas.microsoft.com/office/powerpoint/2010/main" val="36968226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92C53-A998-914B-3408-7FFD826D786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F85175A-D1AA-FEA5-F9A2-D1F819BEBC6D}"/>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FA5431B7-1624-4BC7-52DA-F6CEE6D185CF}"/>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1DDD84AC-71ED-F50C-B2A1-E5A6760D3FE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DE0C4899-C6BE-E9CD-BA8A-752D073E53BC}"/>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pic>
        <p:nvPicPr>
          <p:cNvPr id="1026" name="Picture 2">
            <a:extLst>
              <a:ext uri="{FF2B5EF4-FFF2-40B4-BE49-F238E27FC236}">
                <a16:creationId xmlns:a16="http://schemas.microsoft.com/office/drawing/2014/main" id="{428DEF74-FFE7-FFA3-9FFC-4A00EE900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595213" y="2156328"/>
            <a:ext cx="6423179" cy="35947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71E45D3-79E9-E1DF-0C5A-64DD53B7CE25}"/>
              </a:ext>
            </a:extLst>
          </p:cNvPr>
          <p:cNvSpPr txBox="1"/>
          <p:nvPr/>
        </p:nvSpPr>
        <p:spPr>
          <a:xfrm>
            <a:off x="0" y="2156328"/>
            <a:ext cx="5513318" cy="1938992"/>
          </a:xfrm>
          <a:prstGeom prst="rect">
            <a:avLst/>
          </a:prstGeom>
          <a:noFill/>
        </p:spPr>
        <p:txBody>
          <a:bodyPr wrap="square">
            <a:spAutoFit/>
          </a:bodyPr>
          <a:lstStyle/>
          <a:p>
            <a:pPr algn="ctr"/>
            <a:r>
              <a:rPr lang="en-US" sz="4000" b="1">
                <a:solidFill>
                  <a:srgbClr val="28A8DD"/>
                </a:solidFill>
                <a:cs typeface="Arial"/>
              </a:rPr>
              <a:t>Increase in nighttime temperatures exacerbate heath impacts</a:t>
            </a:r>
          </a:p>
        </p:txBody>
      </p:sp>
      <p:pic>
        <p:nvPicPr>
          <p:cNvPr id="9" name="Picture 8">
            <a:extLst>
              <a:ext uri="{FF2B5EF4-FFF2-40B4-BE49-F238E27FC236}">
                <a16:creationId xmlns:a16="http://schemas.microsoft.com/office/drawing/2014/main" id="{A3BC38C5-CC5C-4BBC-4034-EFB8B2205548}"/>
              </a:ext>
            </a:extLst>
          </p:cNvPr>
          <p:cNvPicPr>
            <a:picLocks noChangeAspect="1"/>
          </p:cNvPicPr>
          <p:nvPr/>
        </p:nvPicPr>
        <p:blipFill>
          <a:blip r:embed="rId4"/>
          <a:stretch>
            <a:fillRect/>
          </a:stretch>
        </p:blipFill>
        <p:spPr>
          <a:xfrm>
            <a:off x="0" y="478988"/>
            <a:ext cx="723900" cy="723900"/>
          </a:xfrm>
          <a:prstGeom prst="rect">
            <a:avLst/>
          </a:prstGeom>
        </p:spPr>
      </p:pic>
      <p:sp>
        <p:nvSpPr>
          <p:cNvPr id="12" name="TextBox 11">
            <a:extLst>
              <a:ext uri="{FF2B5EF4-FFF2-40B4-BE49-F238E27FC236}">
                <a16:creationId xmlns:a16="http://schemas.microsoft.com/office/drawing/2014/main" id="{A69D731E-AECF-5F94-E688-7701C2984FB8}"/>
              </a:ext>
            </a:extLst>
          </p:cNvPr>
          <p:cNvSpPr txBox="1"/>
          <p:nvPr/>
        </p:nvSpPr>
        <p:spPr>
          <a:xfrm>
            <a:off x="723900" y="437276"/>
            <a:ext cx="9321800"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HEAT - PROJECTIONS</a:t>
            </a:r>
          </a:p>
        </p:txBody>
      </p:sp>
      <p:graphicFrame>
        <p:nvGraphicFramePr>
          <p:cNvPr id="13" name="Table 12">
            <a:extLst>
              <a:ext uri="{FF2B5EF4-FFF2-40B4-BE49-F238E27FC236}">
                <a16:creationId xmlns:a16="http://schemas.microsoft.com/office/drawing/2014/main" id="{5112E780-343D-639F-0B48-692A769DF737}"/>
              </a:ext>
            </a:extLst>
          </p:cNvPr>
          <p:cNvGraphicFramePr>
            <a:graphicFrameLocks noGrp="1"/>
          </p:cNvGraphicFramePr>
          <p:nvPr/>
        </p:nvGraphicFramePr>
        <p:xfrm>
          <a:off x="850858" y="4387344"/>
          <a:ext cx="3865521" cy="1249680"/>
        </p:xfrm>
        <a:graphic>
          <a:graphicData uri="http://schemas.openxmlformats.org/drawingml/2006/table">
            <a:tbl>
              <a:tblPr firstRow="1" bandRow="1">
                <a:tableStyleId>{BC89EF96-8CEA-46FF-86C4-4CE0E7609802}</a:tableStyleId>
              </a:tblPr>
              <a:tblGrid>
                <a:gridCol w="1731569">
                  <a:extLst>
                    <a:ext uri="{9D8B030D-6E8A-4147-A177-3AD203B41FA5}">
                      <a16:colId xmlns:a16="http://schemas.microsoft.com/office/drawing/2014/main" val="2456094780"/>
                    </a:ext>
                  </a:extLst>
                </a:gridCol>
                <a:gridCol w="1028389">
                  <a:extLst>
                    <a:ext uri="{9D8B030D-6E8A-4147-A177-3AD203B41FA5}">
                      <a16:colId xmlns:a16="http://schemas.microsoft.com/office/drawing/2014/main" val="766347828"/>
                    </a:ext>
                  </a:extLst>
                </a:gridCol>
                <a:gridCol w="1105563">
                  <a:extLst>
                    <a:ext uri="{9D8B030D-6E8A-4147-A177-3AD203B41FA5}">
                      <a16:colId xmlns:a16="http://schemas.microsoft.com/office/drawing/2014/main" val="3308071284"/>
                    </a:ext>
                  </a:extLst>
                </a:gridCol>
              </a:tblGrid>
              <a:tr h="511176">
                <a:tc>
                  <a:txBody>
                    <a:bodyPr/>
                    <a:lstStyle/>
                    <a:p>
                      <a:pPr marL="0" lvl="0" algn="l" defTabSz="914400" rtl="0" eaLnBrk="1" latinLnBrk="0" hangingPunct="1">
                        <a:buNone/>
                      </a:pPr>
                      <a:r>
                        <a:rPr lang="en-US" sz="1400" b="1" kern="1200">
                          <a:solidFill>
                            <a:srgbClr val="000000"/>
                          </a:solidFill>
                          <a:latin typeface="+mn-lt"/>
                          <a:ea typeface="+mn-ea"/>
                          <a:cs typeface="+mn-cs"/>
                        </a:rPr>
                        <a:t>CLIMATE  PROJECTION</a:t>
                      </a:r>
                    </a:p>
                  </a:txBody>
                  <a:tcPr/>
                </a:tc>
                <a:tc>
                  <a:txBody>
                    <a:bodyPr/>
                    <a:lstStyle/>
                    <a:p>
                      <a:pPr marL="0" lvl="0" algn="ctr" defTabSz="914400" rtl="0" eaLnBrk="1" latinLnBrk="0" hangingPunct="1">
                        <a:buNone/>
                      </a:pPr>
                      <a:r>
                        <a:rPr lang="en-US" sz="1400" b="1" kern="1200">
                          <a:solidFill>
                            <a:srgbClr val="000000"/>
                          </a:solidFill>
                          <a:latin typeface="+mn-lt"/>
                          <a:ea typeface="+mn-ea"/>
                          <a:cs typeface="+mn-cs"/>
                        </a:rPr>
                        <a:t>2050</a:t>
                      </a:r>
                    </a:p>
                  </a:txBody>
                  <a:tcPr/>
                </a:tc>
                <a:tc>
                  <a:txBody>
                    <a:bodyPr/>
                    <a:lstStyle/>
                    <a:p>
                      <a:pPr marL="0" lvl="0" algn="ctr" defTabSz="914400" rtl="0" eaLnBrk="1" latinLnBrk="0" hangingPunct="1">
                        <a:buNone/>
                      </a:pPr>
                      <a:r>
                        <a:rPr lang="en-US" sz="1400" b="1" kern="1200" noProof="0">
                          <a:solidFill>
                            <a:srgbClr val="000000"/>
                          </a:solidFill>
                          <a:latin typeface="+mn-lt"/>
                          <a:ea typeface="+mn-ea"/>
                          <a:cs typeface="+mn-cs"/>
                        </a:rPr>
                        <a:t>2080</a:t>
                      </a:r>
                    </a:p>
                  </a:txBody>
                  <a:tcPr/>
                </a:tc>
                <a:extLst>
                  <a:ext uri="{0D108BD9-81ED-4DB2-BD59-A6C34878D82A}">
                    <a16:rowId xmlns:a16="http://schemas.microsoft.com/office/drawing/2014/main" val="3450318806"/>
                  </a:ext>
                </a:extLst>
              </a:tr>
              <a:tr h="721264">
                <a:tc>
                  <a:txBody>
                    <a:bodyPr/>
                    <a:lstStyle/>
                    <a:p>
                      <a:pPr lvl="0">
                        <a:buNone/>
                      </a:pPr>
                      <a:r>
                        <a:rPr lang="en-US" sz="1400" noProof="0">
                          <a:solidFill>
                            <a:srgbClr val="000000"/>
                          </a:solidFill>
                          <a:latin typeface="+mn-lt"/>
                        </a:rPr>
                        <a:t>65 Degree Min. Humidex </a:t>
                      </a:r>
                      <a:r>
                        <a:rPr lang="en-US" sz="1400" b="0" i="0" u="none" strike="noStrike" noProof="0">
                          <a:solidFill>
                            <a:srgbClr val="000000"/>
                          </a:solidFill>
                          <a:latin typeface="+mn-lt"/>
                        </a:rPr>
                        <a:t>(change in days) historic 5 days</a:t>
                      </a:r>
                      <a:endParaRPr lang="en-US" sz="1400">
                        <a:solidFill>
                          <a:srgbClr val="000000"/>
                        </a:solidFill>
                        <a:latin typeface="+mn-lt"/>
                      </a:endParaRPr>
                    </a:p>
                  </a:txBody>
                  <a:tcPr/>
                </a:tc>
                <a:tc>
                  <a:txBody>
                    <a:bodyPr/>
                    <a:lstStyle/>
                    <a:p>
                      <a:pPr lvl="0" algn="ctr">
                        <a:buNone/>
                      </a:pPr>
                      <a:r>
                        <a:rPr lang="en-US" sz="1400" b="1" noProof="0">
                          <a:solidFill>
                            <a:srgbClr val="000000"/>
                          </a:solidFill>
                          <a:latin typeface="+mn-lt"/>
                        </a:rPr>
                        <a:t>13 days</a:t>
                      </a:r>
                    </a:p>
                    <a:p>
                      <a:pPr lvl="0" algn="ctr">
                        <a:buNone/>
                      </a:pPr>
                      <a:r>
                        <a:rPr lang="en-US" sz="1400" b="0" i="1" noProof="0">
                          <a:solidFill>
                            <a:srgbClr val="000000"/>
                          </a:solidFill>
                          <a:latin typeface="+mn-lt"/>
                        </a:rPr>
                        <a:t>(7 - 21)</a:t>
                      </a:r>
                      <a:endParaRPr lang="en-US" sz="1400" b="0" i="1">
                        <a:solidFill>
                          <a:srgbClr val="000000"/>
                        </a:solidFill>
                        <a:latin typeface="+mn-lt"/>
                      </a:endParaRPr>
                    </a:p>
                  </a:txBody>
                  <a:tcPr/>
                </a:tc>
                <a:tc>
                  <a:txBody>
                    <a:bodyPr/>
                    <a:lstStyle/>
                    <a:p>
                      <a:pPr lvl="0" algn="ctr">
                        <a:buNone/>
                      </a:pPr>
                      <a:r>
                        <a:rPr lang="en-US" sz="1400" b="1" noProof="0">
                          <a:solidFill>
                            <a:srgbClr val="000000"/>
                          </a:solidFill>
                          <a:latin typeface="+mn-lt"/>
                        </a:rPr>
                        <a:t> 37 days</a:t>
                      </a:r>
                    </a:p>
                    <a:p>
                      <a:pPr lvl="0" algn="ctr">
                        <a:buNone/>
                      </a:pPr>
                      <a:r>
                        <a:rPr lang="en-US" sz="1400" b="0" i="1" noProof="0">
                          <a:solidFill>
                            <a:srgbClr val="000000"/>
                          </a:solidFill>
                          <a:latin typeface="+mn-lt"/>
                        </a:rPr>
                        <a:t>(17 - 59)</a:t>
                      </a:r>
                      <a:endParaRPr lang="en-US" sz="1400" b="0" i="1">
                        <a:solidFill>
                          <a:srgbClr val="000000"/>
                        </a:solidFill>
                        <a:latin typeface="+mn-lt"/>
                      </a:endParaRPr>
                    </a:p>
                  </a:txBody>
                  <a:tcPr/>
                </a:tc>
                <a:extLst>
                  <a:ext uri="{0D108BD9-81ED-4DB2-BD59-A6C34878D82A}">
                    <a16:rowId xmlns:a16="http://schemas.microsoft.com/office/drawing/2014/main" val="2250260463"/>
                  </a:ext>
                </a:extLst>
              </a:tr>
            </a:tbl>
          </a:graphicData>
        </a:graphic>
      </p:graphicFrame>
    </p:spTree>
    <p:extLst>
      <p:ext uri="{BB962C8B-B14F-4D97-AF65-F5344CB8AC3E}">
        <p14:creationId xmlns:p14="http://schemas.microsoft.com/office/powerpoint/2010/main" val="32653686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AB910-74E4-3597-86CD-68FE032E8B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6313D5-68F4-F4BB-6CC9-A58CDCB90560}"/>
              </a:ext>
            </a:extLst>
          </p:cNvPr>
          <p:cNvPicPr>
            <a:picLocks noChangeAspect="1"/>
          </p:cNvPicPr>
          <p:nvPr/>
        </p:nvPicPr>
        <p:blipFill rotWithShape="1">
          <a:blip r:embed="rId3">
            <a:extLst>
              <a:ext uri="{28A0092B-C50C-407E-A947-70E740481C1C}">
                <a14:useLocalDpi xmlns:a14="http://schemas.microsoft.com/office/drawing/2010/main" val="0"/>
              </a:ext>
            </a:extLst>
          </a:blip>
          <a:srcRect t="19977" b="19977"/>
          <a:stretch/>
        </p:blipFill>
        <p:spPr>
          <a:xfrm>
            <a:off x="0" y="1110071"/>
            <a:ext cx="12200217" cy="369066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95E409BD-796A-572D-EFC8-17B830AE8ADD}"/>
              </a:ext>
            </a:extLst>
          </p:cNvPr>
          <p:cNvSpPr>
            <a:spLocks noGrp="1"/>
          </p:cNvSpPr>
          <p:nvPr>
            <p:ph idx="1"/>
          </p:nvPr>
        </p:nvSpPr>
        <p:spPr>
          <a:xfrm>
            <a:off x="370704" y="4820672"/>
            <a:ext cx="11549154" cy="1874041"/>
          </a:xfrm>
        </p:spPr>
        <p:txBody>
          <a:bodyPr anchor="ctr">
            <a:normAutofit/>
          </a:bodyPr>
          <a:lstStyle/>
          <a:p>
            <a:r>
              <a:rPr lang="en-US" sz="2400" b="1">
                <a:solidFill>
                  <a:srgbClr val="28A8DD"/>
                </a:solidFill>
                <a:latin typeface="+mn-lt"/>
                <a:cs typeface="Arial"/>
              </a:rPr>
              <a:t>Drought Acceleration: </a:t>
            </a:r>
            <a:r>
              <a:rPr lang="en-US" sz="2400">
                <a:solidFill>
                  <a:srgbClr val="000000"/>
                </a:solidFill>
                <a:latin typeface="+mn-lt"/>
                <a:cs typeface="Arial"/>
              </a:rPr>
              <a:t>heat accelerates drought conditions.</a:t>
            </a:r>
          </a:p>
          <a:p>
            <a:r>
              <a:rPr lang="en-US" sz="2400" b="1">
                <a:solidFill>
                  <a:srgbClr val="28A8DD"/>
                </a:solidFill>
                <a:latin typeface="+mn-lt"/>
                <a:cs typeface="Arial"/>
              </a:rPr>
              <a:t>Wildfires: </a:t>
            </a:r>
            <a:r>
              <a:rPr lang="en-US" sz="2400">
                <a:solidFill>
                  <a:srgbClr val="000000"/>
                </a:solidFill>
                <a:latin typeface="+mn-lt"/>
                <a:cs typeface="Arial"/>
              </a:rPr>
              <a:t>increased risk of wildfire during dry season.</a:t>
            </a:r>
          </a:p>
          <a:p>
            <a:r>
              <a:rPr lang="en-US" sz="2400" b="1">
                <a:solidFill>
                  <a:srgbClr val="28A8DD"/>
                </a:solidFill>
                <a:latin typeface="+mn-lt"/>
                <a:cs typeface="Arial"/>
              </a:rPr>
              <a:t>More extreme precipitation:</a:t>
            </a:r>
            <a:r>
              <a:rPr lang="en-US" sz="2400" b="1">
                <a:latin typeface="+mn-lt"/>
                <a:cs typeface="Arial"/>
              </a:rPr>
              <a:t> </a:t>
            </a:r>
            <a:r>
              <a:rPr lang="en-US" sz="2400">
                <a:latin typeface="+mn-lt"/>
                <a:cs typeface="Arial"/>
              </a:rPr>
              <a:t>Heat increases frequency and extremity of rainfall.</a:t>
            </a:r>
          </a:p>
        </p:txBody>
      </p:sp>
      <p:grpSp>
        <p:nvGrpSpPr>
          <p:cNvPr id="5" name="Group 4">
            <a:extLst>
              <a:ext uri="{FF2B5EF4-FFF2-40B4-BE49-F238E27FC236}">
                <a16:creationId xmlns:a16="http://schemas.microsoft.com/office/drawing/2014/main" id="{2063816B-47B7-5D1F-D0FB-DA85E2E4CF7C}"/>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AF868CE0-DBC9-54E9-5050-6E2ADDCB6ADD}"/>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
                  <a:latin typeface="Arial" panose="020B0604020202020204" pitchFamily="34" charset="0"/>
                </a:rPr>
                <a:t>C</a:t>
              </a:r>
            </a:p>
          </p:txBody>
        </p:sp>
        <p:sp>
          <p:nvSpPr>
            <p:cNvPr id="7" name="Rectangle 6">
              <a:extLst>
                <a:ext uri="{FF2B5EF4-FFF2-40B4-BE49-F238E27FC236}">
                  <a16:creationId xmlns:a16="http://schemas.microsoft.com/office/drawing/2014/main" id="{B992D21E-4964-39B6-91D6-4CB6D6013CB6}"/>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8" name="Rectangle 7">
              <a:extLst>
                <a:ext uri="{FF2B5EF4-FFF2-40B4-BE49-F238E27FC236}">
                  <a16:creationId xmlns:a16="http://schemas.microsoft.com/office/drawing/2014/main" id="{53E89448-8CE1-0CDF-0F6B-EA3EE4FE882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9" name="TextBox 8">
            <a:extLst>
              <a:ext uri="{FF2B5EF4-FFF2-40B4-BE49-F238E27FC236}">
                <a16:creationId xmlns:a16="http://schemas.microsoft.com/office/drawing/2014/main" id="{78D277A3-3714-7036-6477-02AC14BD4013}"/>
              </a:ext>
            </a:extLst>
          </p:cNvPr>
          <p:cNvSpPr txBox="1"/>
          <p:nvPr/>
        </p:nvSpPr>
        <p:spPr>
          <a:xfrm>
            <a:off x="658946" y="420876"/>
            <a:ext cx="12191980" cy="1046440"/>
          </a:xfrm>
          <a:prstGeom prst="rect">
            <a:avLst/>
          </a:prstGeom>
          <a:noFill/>
        </p:spPr>
        <p:txBody>
          <a:bodyPr wrap="square" lIns="91440" tIns="45720" rIns="91440" bIns="45720" anchor="t">
            <a:spAutoFit/>
          </a:bodyPr>
          <a:lstStyle/>
          <a:p>
            <a:pPr>
              <a:defRPr/>
            </a:pPr>
            <a:r>
              <a:rPr lang="en-US" sz="4400">
                <a:solidFill>
                  <a:schemeClr val="bg1"/>
                </a:solidFill>
                <a:latin typeface="Franklin Gothic Demi Cond" panose="020B0706030402020204" pitchFamily="34" charset="0"/>
                <a:cs typeface="Arial"/>
              </a:rPr>
              <a:t>HEAT – COMPOUNDING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2" name="Picture 1">
            <a:extLst>
              <a:ext uri="{FF2B5EF4-FFF2-40B4-BE49-F238E27FC236}">
                <a16:creationId xmlns:a16="http://schemas.microsoft.com/office/drawing/2014/main" id="{D034D0F9-91C8-EC01-F47E-CF2CF2D7A7D1}"/>
              </a:ext>
            </a:extLst>
          </p:cNvPr>
          <p:cNvPicPr>
            <a:picLocks noChangeAspect="1"/>
          </p:cNvPicPr>
          <p:nvPr/>
        </p:nvPicPr>
        <p:blipFill>
          <a:blip r:embed="rId4"/>
          <a:stretch>
            <a:fillRect/>
          </a:stretch>
        </p:blipFill>
        <p:spPr>
          <a:xfrm>
            <a:off x="0" y="478988"/>
            <a:ext cx="704652" cy="704652"/>
          </a:xfrm>
          <a:prstGeom prst="rect">
            <a:avLst/>
          </a:prstGeom>
        </p:spPr>
      </p:pic>
    </p:spTree>
    <p:extLst>
      <p:ext uri="{BB962C8B-B14F-4D97-AF65-F5344CB8AC3E}">
        <p14:creationId xmlns:p14="http://schemas.microsoft.com/office/powerpoint/2010/main" val="248426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15FE7-F7C8-9908-A2BB-34760CEC4CF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18879DE-0C9C-BCC6-7F9B-1793AD966D27}"/>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E2026ED8-AADC-2E5B-8177-E8E2BFA09146}"/>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8D540FC8-FA55-391D-D8C6-286120802E0C}"/>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F21AF1B3-D08D-70FA-4548-95CBD412F3F6}"/>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4" name="TextBox 3">
            <a:extLst>
              <a:ext uri="{FF2B5EF4-FFF2-40B4-BE49-F238E27FC236}">
                <a16:creationId xmlns:a16="http://schemas.microsoft.com/office/drawing/2014/main" id="{DB3B3E3A-2A4D-F677-0127-72455DB83DA7}"/>
              </a:ext>
            </a:extLst>
          </p:cNvPr>
          <p:cNvSpPr txBox="1"/>
          <p:nvPr/>
        </p:nvSpPr>
        <p:spPr>
          <a:xfrm>
            <a:off x="697006" y="456217"/>
            <a:ext cx="10424649"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HEAT – IMPACTS TO ASSETS</a:t>
            </a:r>
          </a:p>
        </p:txBody>
      </p:sp>
      <p:graphicFrame>
        <p:nvGraphicFramePr>
          <p:cNvPr id="13" name="Content Placeholder 3">
            <a:extLst>
              <a:ext uri="{FF2B5EF4-FFF2-40B4-BE49-F238E27FC236}">
                <a16:creationId xmlns:a16="http://schemas.microsoft.com/office/drawing/2014/main" id="{B9DEE784-E69C-BD83-E270-C5D8C77F9979}"/>
              </a:ext>
            </a:extLst>
          </p:cNvPr>
          <p:cNvGraphicFramePr/>
          <p:nvPr/>
        </p:nvGraphicFramePr>
        <p:xfrm>
          <a:off x="370704" y="1408670"/>
          <a:ext cx="11549154" cy="528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A9EA66D-6597-903B-0EF3-24463E8A9974}"/>
              </a:ext>
            </a:extLst>
          </p:cNvPr>
          <p:cNvPicPr>
            <a:picLocks noChangeAspect="1"/>
          </p:cNvPicPr>
          <p:nvPr/>
        </p:nvPicPr>
        <p:blipFill>
          <a:blip r:embed="rId8"/>
          <a:stretch>
            <a:fillRect/>
          </a:stretch>
        </p:blipFill>
        <p:spPr>
          <a:xfrm>
            <a:off x="0" y="478988"/>
            <a:ext cx="704652" cy="704652"/>
          </a:xfrm>
          <a:prstGeom prst="rect">
            <a:avLst/>
          </a:prstGeom>
        </p:spPr>
      </p:pic>
    </p:spTree>
    <p:extLst>
      <p:ext uri="{BB962C8B-B14F-4D97-AF65-F5344CB8AC3E}">
        <p14:creationId xmlns:p14="http://schemas.microsoft.com/office/powerpoint/2010/main" val="15258309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A931D74-A26F-4545-B753-031C9109F44B}"/>
              </a:ext>
            </a:extLst>
          </p:cNvPr>
          <p:cNvSpPr txBox="1"/>
          <p:nvPr/>
        </p:nvSpPr>
        <p:spPr>
          <a:xfrm>
            <a:off x="658946" y="1385046"/>
            <a:ext cx="10265727" cy="3416320"/>
          </a:xfrm>
          <a:prstGeom prst="rect">
            <a:avLst/>
          </a:prstGeom>
          <a:noFill/>
        </p:spPr>
        <p:txBody>
          <a:bodyPr wrap="square" lIns="91440" tIns="45720" rIns="91440" bIns="45720" anchor="t">
            <a:spAutoFit/>
          </a:bodyPr>
          <a:lstStyle/>
          <a:p>
            <a:pPr>
              <a:buClr>
                <a:srgbClr val="4472C4"/>
              </a:buClr>
              <a:defRPr/>
            </a:pPr>
            <a:endParaRPr lang="en-US" sz="3600">
              <a:latin typeface="Calibri"/>
              <a:ea typeface="Calibri"/>
              <a:cs typeface="Calibri" panose="020F0502020204030204"/>
            </a:endParaRPr>
          </a:p>
          <a:p>
            <a:pPr marL="457200" indent="-457200">
              <a:buClr>
                <a:srgbClr val="023586"/>
              </a:buClr>
              <a:buFont typeface="Wingdings" panose="05000000000000000000" pitchFamily="2" charset="2"/>
              <a:buChar char="Ø"/>
              <a:defRPr/>
            </a:pPr>
            <a:r>
              <a:rPr lang="en-US" sz="3600">
                <a:ea typeface="+mn-lt"/>
                <a:cs typeface="+mn-lt"/>
              </a:rPr>
              <a:t>Introductions</a:t>
            </a:r>
          </a:p>
          <a:p>
            <a:pPr marL="457200" indent="-457200">
              <a:buClr>
                <a:srgbClr val="023586"/>
              </a:buClr>
              <a:buFont typeface="Wingdings" panose="05000000000000000000" pitchFamily="2" charset="2"/>
              <a:buChar char="Ø"/>
              <a:defRPr/>
            </a:pPr>
            <a:r>
              <a:rPr lang="en-US" sz="3600">
                <a:ea typeface="+mn-lt"/>
                <a:cs typeface="+mn-lt"/>
              </a:rPr>
              <a:t>Climate element process and engagement overview</a:t>
            </a:r>
            <a:endParaRPr lang="en-US" sz="3600">
              <a:ea typeface="Calibri" panose="020F0502020204030204"/>
              <a:cs typeface="Calibri" panose="020F0502020204030204"/>
            </a:endParaRPr>
          </a:p>
          <a:p>
            <a:pPr marL="457200" indent="-457200">
              <a:buClr>
                <a:srgbClr val="023586"/>
              </a:buClr>
              <a:buFont typeface="Wingdings" panose="05000000000000000000" pitchFamily="2" charset="2"/>
              <a:buChar char="Ø"/>
              <a:defRPr/>
            </a:pPr>
            <a:r>
              <a:rPr lang="en-US" sz="3600">
                <a:latin typeface="Calibri"/>
                <a:cs typeface="Calibri"/>
              </a:rPr>
              <a:t>Resiliency presentation and Q&amp;A</a:t>
            </a:r>
          </a:p>
          <a:p>
            <a:pPr marL="457200" indent="-457200">
              <a:buClr>
                <a:srgbClr val="023586"/>
              </a:buClr>
              <a:buFont typeface="Wingdings" panose="05000000000000000000" pitchFamily="2" charset="2"/>
              <a:buChar char="Ø"/>
              <a:defRPr/>
            </a:pPr>
            <a:r>
              <a:rPr lang="en-US" sz="3600">
                <a:ea typeface="+mn-lt"/>
                <a:cs typeface="+mn-lt"/>
              </a:rPr>
              <a:t>Finalize Vision Statement</a:t>
            </a:r>
            <a:endParaRPr lang="en-US" sz="3600">
              <a:latin typeface="Calibri"/>
              <a:cs typeface="Calibri"/>
            </a:endParaRPr>
          </a:p>
          <a:p>
            <a:pPr marL="457200" indent="-457200">
              <a:buClr>
                <a:srgbClr val="023586"/>
              </a:buClr>
              <a:buFont typeface="Wingdings" panose="05000000000000000000" pitchFamily="2" charset="2"/>
              <a:buChar char="Ø"/>
              <a:defRPr/>
            </a:pPr>
            <a:r>
              <a:rPr lang="en-US" sz="3600">
                <a:latin typeface="Calibri"/>
                <a:ea typeface="Calibri"/>
                <a:cs typeface="Calibri"/>
              </a:rPr>
              <a:t>Next Steps</a:t>
            </a:r>
          </a:p>
        </p:txBody>
      </p:sp>
      <p:sp>
        <p:nvSpPr>
          <p:cNvPr id="9" name="TextBox 8">
            <a:extLst>
              <a:ext uri="{FF2B5EF4-FFF2-40B4-BE49-F238E27FC236}">
                <a16:creationId xmlns:a16="http://schemas.microsoft.com/office/drawing/2014/main" id="{5C99C1CF-AF23-4986-AE8F-2B748110C763}"/>
              </a:ext>
            </a:extLst>
          </p:cNvPr>
          <p:cNvSpPr txBox="1"/>
          <p:nvPr/>
        </p:nvSpPr>
        <p:spPr>
          <a:xfrm>
            <a:off x="216697" y="306100"/>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nvGrpSpPr>
          <p:cNvPr id="6" name="Group 5">
            <a:extLst>
              <a:ext uri="{FF2B5EF4-FFF2-40B4-BE49-F238E27FC236}">
                <a16:creationId xmlns:a16="http://schemas.microsoft.com/office/drawing/2014/main" id="{13CC7A94-DBB3-9A6B-3C2A-2743668B57D7}"/>
              </a:ext>
            </a:extLst>
          </p:cNvPr>
          <p:cNvGrpSpPr/>
          <p:nvPr/>
        </p:nvGrpSpPr>
        <p:grpSpPr>
          <a:xfrm>
            <a:off x="0" y="0"/>
            <a:ext cx="12192000" cy="1183640"/>
            <a:chOff x="0" y="0"/>
            <a:chExt cx="12192000" cy="1183640"/>
          </a:xfrm>
        </p:grpSpPr>
        <p:sp>
          <p:nvSpPr>
            <p:cNvPr id="2" name="Rectangle 1">
              <a:extLst>
                <a:ext uri="{FF2B5EF4-FFF2-40B4-BE49-F238E27FC236}">
                  <a16:creationId xmlns:a16="http://schemas.microsoft.com/office/drawing/2014/main" id="{1B1C88F9-8352-F27B-C958-38E964D28A1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3" name="Rectangle 2">
              <a:extLst>
                <a:ext uri="{FF2B5EF4-FFF2-40B4-BE49-F238E27FC236}">
                  <a16:creationId xmlns:a16="http://schemas.microsoft.com/office/drawing/2014/main" id="{3B743919-5C86-AF6F-D5D5-A2551F6FE41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5" name="Rectangle 4">
              <a:extLst>
                <a:ext uri="{FF2B5EF4-FFF2-40B4-BE49-F238E27FC236}">
                  <a16:creationId xmlns:a16="http://schemas.microsoft.com/office/drawing/2014/main" id="{3394DD24-AFBD-603C-C327-AE7E2FAE5E5C}"/>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7" name="TextBox 6">
            <a:extLst>
              <a:ext uri="{FF2B5EF4-FFF2-40B4-BE49-F238E27FC236}">
                <a16:creationId xmlns:a16="http://schemas.microsoft.com/office/drawing/2014/main" id="{98853526-0E27-DB7F-C51D-DF571D51EB74}"/>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0696432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453D2-2338-DA5E-E155-48D2FCCB6DF4}"/>
              </a:ext>
            </a:extLst>
          </p:cNvPr>
          <p:cNvGrpSpPr/>
          <p:nvPr/>
        </p:nvGrpSpPr>
        <p:grpSpPr>
          <a:xfrm>
            <a:off x="0" y="9331"/>
            <a:ext cx="12192000" cy="1183640"/>
            <a:chOff x="0" y="0"/>
            <a:chExt cx="12192000" cy="1183640"/>
          </a:xfrm>
        </p:grpSpPr>
        <p:sp>
          <p:nvSpPr>
            <p:cNvPr id="5" name="Rectangle 4">
              <a:extLst>
                <a:ext uri="{FF2B5EF4-FFF2-40B4-BE49-F238E27FC236}">
                  <a16:creationId xmlns:a16="http://schemas.microsoft.com/office/drawing/2014/main" id="{33A7195E-684F-9DAA-9E70-B90CBF6D664C}"/>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FD78FA7E-20E4-A012-9332-66803AA5F91C}"/>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A390754A-51F6-FA71-16F6-C2D3377001A6}"/>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2" name="TextBox 1">
            <a:extLst>
              <a:ext uri="{FF2B5EF4-FFF2-40B4-BE49-F238E27FC236}">
                <a16:creationId xmlns:a16="http://schemas.microsoft.com/office/drawing/2014/main" id="{2B8A45D1-1163-BD70-2F59-0B3D1FC44F4B}"/>
              </a:ext>
            </a:extLst>
          </p:cNvPr>
          <p:cNvSpPr txBox="1"/>
          <p:nvPr/>
        </p:nvSpPr>
        <p:spPr>
          <a:xfrm>
            <a:off x="825500" y="453317"/>
            <a:ext cx="9321800"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WILDFIRE - PROJECTIONS</a:t>
            </a:r>
          </a:p>
        </p:txBody>
      </p:sp>
      <p:pic>
        <p:nvPicPr>
          <p:cNvPr id="4" name="Picture 3">
            <a:extLst>
              <a:ext uri="{FF2B5EF4-FFF2-40B4-BE49-F238E27FC236}">
                <a16:creationId xmlns:a16="http://schemas.microsoft.com/office/drawing/2014/main" id="{FF4B9D5E-A842-23AC-3C5A-00C93DC8E456}"/>
              </a:ext>
            </a:extLst>
          </p:cNvPr>
          <p:cNvPicPr>
            <a:picLocks noChangeAspect="1"/>
          </p:cNvPicPr>
          <p:nvPr/>
        </p:nvPicPr>
        <p:blipFill>
          <a:blip r:embed="rId3"/>
          <a:stretch>
            <a:fillRect/>
          </a:stretch>
        </p:blipFill>
        <p:spPr>
          <a:xfrm>
            <a:off x="0" y="498498"/>
            <a:ext cx="709883" cy="724260"/>
          </a:xfrm>
          <a:prstGeom prst="rect">
            <a:avLst/>
          </a:prstGeom>
        </p:spPr>
      </p:pic>
      <p:sp>
        <p:nvSpPr>
          <p:cNvPr id="6" name="TextBox 5">
            <a:extLst>
              <a:ext uri="{FF2B5EF4-FFF2-40B4-BE49-F238E27FC236}">
                <a16:creationId xmlns:a16="http://schemas.microsoft.com/office/drawing/2014/main" id="{E7DB194C-96C9-4026-5AC5-FB28D5847764}"/>
              </a:ext>
            </a:extLst>
          </p:cNvPr>
          <p:cNvSpPr txBox="1"/>
          <p:nvPr/>
        </p:nvSpPr>
        <p:spPr>
          <a:xfrm>
            <a:off x="0" y="2419083"/>
            <a:ext cx="6502400" cy="2954655"/>
          </a:xfrm>
          <a:prstGeom prst="rect">
            <a:avLst/>
          </a:prstGeom>
          <a:noFill/>
        </p:spPr>
        <p:txBody>
          <a:bodyPr wrap="square" lIns="91440" tIns="45720" rIns="91440" bIns="45720" anchor="t">
            <a:spAutoFit/>
          </a:bodyPr>
          <a:lstStyle/>
          <a:p>
            <a:pPr marL="685800" lvl="1" indent="-457200">
              <a:spcBef>
                <a:spcPts val="600"/>
              </a:spcBef>
              <a:spcAft>
                <a:spcPts val="600"/>
              </a:spcAft>
              <a:buClr>
                <a:srgbClr val="000000"/>
              </a:buClr>
              <a:buFont typeface="Arial,Sans-Serif" panose="020B0604020202020204" pitchFamily="34" charset="0"/>
              <a:buChar char="•"/>
              <a:defRPr/>
            </a:pPr>
            <a:r>
              <a:rPr lang="en-US">
                <a:ea typeface="+mn-lt"/>
                <a:cs typeface="Arial" panose="020B0604020202020204" pitchFamily="34" charset="0"/>
              </a:rPr>
              <a:t>Regional impacts from wildfire smoke and increase in high-fire danger days</a:t>
            </a:r>
          </a:p>
          <a:p>
            <a:pPr marL="685800" lvl="1" indent="-457200">
              <a:spcBef>
                <a:spcPts val="600"/>
              </a:spcBef>
              <a:spcAft>
                <a:spcPts val="600"/>
              </a:spcAft>
              <a:buClr>
                <a:srgbClr val="000000"/>
              </a:buClr>
              <a:buFont typeface="Arial,Sans-Serif" panose="020B0604020202020204" pitchFamily="34" charset="0"/>
              <a:buChar char="•"/>
              <a:defRPr/>
            </a:pPr>
            <a:r>
              <a:rPr lang="en-US">
                <a:ea typeface="+mn-lt"/>
                <a:cs typeface="Arial" panose="020B0604020202020204" pitchFamily="34" charset="0"/>
              </a:rPr>
              <a:t>Increased drought will prolong high fire danger days into the future</a:t>
            </a:r>
          </a:p>
          <a:p>
            <a:pPr marL="685800" lvl="1" indent="-457200">
              <a:spcBef>
                <a:spcPts val="600"/>
              </a:spcBef>
              <a:spcAft>
                <a:spcPts val="600"/>
              </a:spcAft>
              <a:buClr>
                <a:srgbClr val="000000"/>
              </a:buClr>
              <a:buFont typeface="Arial,Sans-Serif" panose="020B0604020202020204" pitchFamily="34" charset="0"/>
              <a:buChar char="•"/>
              <a:defRPr/>
            </a:pPr>
            <a:r>
              <a:rPr lang="en-US">
                <a:ea typeface="+mn-lt"/>
                <a:cs typeface="Arial" panose="020B0604020202020204" pitchFamily="34" charset="0"/>
              </a:rPr>
              <a:t>The interface between the built environment and forest, steppes and grassland increasing threat for wildfire. </a:t>
            </a:r>
          </a:p>
          <a:p>
            <a:pPr marL="685800" lvl="1" indent="-457200">
              <a:spcBef>
                <a:spcPts val="600"/>
              </a:spcBef>
              <a:spcAft>
                <a:spcPts val="600"/>
              </a:spcAft>
              <a:buClr>
                <a:srgbClr val="000000"/>
              </a:buClr>
              <a:buFont typeface="Arial,Sans-Serif" panose="020B0604020202020204" pitchFamily="34" charset="0"/>
              <a:buChar char="•"/>
              <a:defRPr/>
            </a:pPr>
            <a:endParaRPr lang="en-US">
              <a:ea typeface="+mn-lt"/>
              <a:cs typeface="Arial" panose="020B0604020202020204" pitchFamily="34" charset="0"/>
            </a:endParaRPr>
          </a:p>
          <a:p>
            <a:pPr marL="685800" lvl="1" indent="-457200">
              <a:spcBef>
                <a:spcPts val="600"/>
              </a:spcBef>
              <a:spcAft>
                <a:spcPts val="600"/>
              </a:spcAft>
              <a:buClr>
                <a:srgbClr val="000000"/>
              </a:buClr>
              <a:buFont typeface="Arial,Sans-Serif" panose="020B0604020202020204" pitchFamily="34" charset="0"/>
              <a:buChar char="•"/>
              <a:defRPr/>
            </a:pPr>
            <a:endParaRPr lang="en-US" sz="2000">
              <a:latin typeface="Arial" panose="020B0604020202020204" pitchFamily="34" charset="0"/>
              <a:ea typeface="+mn-lt"/>
              <a:cs typeface="Arial" panose="020B0604020202020204" pitchFamily="34" charset="0"/>
            </a:endParaRPr>
          </a:p>
        </p:txBody>
      </p:sp>
      <p:sp>
        <p:nvSpPr>
          <p:cNvPr id="8" name="TextBox 7">
            <a:extLst>
              <a:ext uri="{FF2B5EF4-FFF2-40B4-BE49-F238E27FC236}">
                <a16:creationId xmlns:a16="http://schemas.microsoft.com/office/drawing/2014/main" id="{8432260C-D4D6-A177-85BC-2885B00AF0C5}"/>
              </a:ext>
            </a:extLst>
          </p:cNvPr>
          <p:cNvSpPr txBox="1"/>
          <p:nvPr/>
        </p:nvSpPr>
        <p:spPr>
          <a:xfrm>
            <a:off x="181629" y="1568625"/>
            <a:ext cx="5727701" cy="707886"/>
          </a:xfrm>
          <a:prstGeom prst="rect">
            <a:avLst/>
          </a:prstGeom>
          <a:noFill/>
        </p:spPr>
        <p:txBody>
          <a:bodyPr wrap="square">
            <a:spAutoFit/>
          </a:bodyPr>
          <a:lstStyle/>
          <a:p>
            <a:r>
              <a:rPr lang="en-US" sz="4000" b="1">
                <a:solidFill>
                  <a:srgbClr val="28A8DD"/>
                </a:solidFill>
                <a:cs typeface="Arial"/>
              </a:rPr>
              <a:t>Overview</a:t>
            </a:r>
          </a:p>
        </p:txBody>
      </p:sp>
      <p:pic>
        <p:nvPicPr>
          <p:cNvPr id="12" name="Picture 11" descr="A satellite view of a city&#10;&#10;AI-generated content may be incorrect.">
            <a:extLst>
              <a:ext uri="{FF2B5EF4-FFF2-40B4-BE49-F238E27FC236}">
                <a16:creationId xmlns:a16="http://schemas.microsoft.com/office/drawing/2014/main" id="{3D999993-D4B0-4B07-B548-72F956259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913" y="1777428"/>
            <a:ext cx="4889943" cy="4458985"/>
          </a:xfrm>
          <a:prstGeom prst="rect">
            <a:avLst/>
          </a:prstGeom>
        </p:spPr>
      </p:pic>
    </p:spTree>
    <p:extLst>
      <p:ext uri="{BB962C8B-B14F-4D97-AF65-F5344CB8AC3E}">
        <p14:creationId xmlns:p14="http://schemas.microsoft.com/office/powerpoint/2010/main" val="19793019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E632B-15AA-0442-CF74-3A7F6EE7AA2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2C500B7-85D7-CF65-46A1-0DEF9796526C}"/>
              </a:ext>
            </a:extLst>
          </p:cNvPr>
          <p:cNvGrpSpPr/>
          <p:nvPr/>
        </p:nvGrpSpPr>
        <p:grpSpPr>
          <a:xfrm>
            <a:off x="0" y="9331"/>
            <a:ext cx="12192000" cy="1183640"/>
            <a:chOff x="0" y="0"/>
            <a:chExt cx="12192000" cy="1183640"/>
          </a:xfrm>
        </p:grpSpPr>
        <p:sp>
          <p:nvSpPr>
            <p:cNvPr id="5" name="Rectangle 4">
              <a:extLst>
                <a:ext uri="{FF2B5EF4-FFF2-40B4-BE49-F238E27FC236}">
                  <a16:creationId xmlns:a16="http://schemas.microsoft.com/office/drawing/2014/main" id="{19EEB7C3-C804-D3D2-1AEC-3A7CA4FB3FFE}"/>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61362F87-417A-6BB9-95D3-62BD391DC53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C0C3F899-8853-7A9A-457D-68DBB6ACC99E}"/>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2" name="TextBox 1">
            <a:extLst>
              <a:ext uri="{FF2B5EF4-FFF2-40B4-BE49-F238E27FC236}">
                <a16:creationId xmlns:a16="http://schemas.microsoft.com/office/drawing/2014/main" id="{F482B9A6-FB0E-2D41-2671-598FB26FE67D}"/>
              </a:ext>
            </a:extLst>
          </p:cNvPr>
          <p:cNvSpPr txBox="1"/>
          <p:nvPr/>
        </p:nvSpPr>
        <p:spPr>
          <a:xfrm>
            <a:off x="825500" y="453317"/>
            <a:ext cx="9321800"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WILDFIRE - PROJECTIONS</a:t>
            </a:r>
          </a:p>
        </p:txBody>
      </p:sp>
      <p:pic>
        <p:nvPicPr>
          <p:cNvPr id="4" name="Picture 3">
            <a:extLst>
              <a:ext uri="{FF2B5EF4-FFF2-40B4-BE49-F238E27FC236}">
                <a16:creationId xmlns:a16="http://schemas.microsoft.com/office/drawing/2014/main" id="{F74799B8-B850-9769-01C2-5502DCD59558}"/>
              </a:ext>
            </a:extLst>
          </p:cNvPr>
          <p:cNvPicPr>
            <a:picLocks noChangeAspect="1"/>
          </p:cNvPicPr>
          <p:nvPr/>
        </p:nvPicPr>
        <p:blipFill>
          <a:blip r:embed="rId3"/>
          <a:stretch>
            <a:fillRect/>
          </a:stretch>
        </p:blipFill>
        <p:spPr>
          <a:xfrm>
            <a:off x="0" y="498498"/>
            <a:ext cx="709883" cy="724260"/>
          </a:xfrm>
          <a:prstGeom prst="rect">
            <a:avLst/>
          </a:prstGeom>
        </p:spPr>
      </p:pic>
      <p:sp>
        <p:nvSpPr>
          <p:cNvPr id="8" name="TextBox 7">
            <a:extLst>
              <a:ext uri="{FF2B5EF4-FFF2-40B4-BE49-F238E27FC236}">
                <a16:creationId xmlns:a16="http://schemas.microsoft.com/office/drawing/2014/main" id="{977EF394-D5CE-5B7A-E380-C1B16BA62504}"/>
              </a:ext>
            </a:extLst>
          </p:cNvPr>
          <p:cNvSpPr txBox="1"/>
          <p:nvPr/>
        </p:nvSpPr>
        <p:spPr>
          <a:xfrm>
            <a:off x="181630" y="2105561"/>
            <a:ext cx="3443886" cy="1323439"/>
          </a:xfrm>
          <a:prstGeom prst="rect">
            <a:avLst/>
          </a:prstGeom>
          <a:noFill/>
        </p:spPr>
        <p:txBody>
          <a:bodyPr wrap="square">
            <a:spAutoFit/>
          </a:bodyPr>
          <a:lstStyle/>
          <a:p>
            <a:r>
              <a:rPr lang="en-US" sz="4000" b="1">
                <a:solidFill>
                  <a:srgbClr val="28A8DD"/>
                </a:solidFill>
                <a:cs typeface="Arial"/>
              </a:rPr>
              <a:t>Decreased snowpack</a:t>
            </a:r>
          </a:p>
        </p:txBody>
      </p:sp>
      <p:pic>
        <p:nvPicPr>
          <p:cNvPr id="12" name="Picture 11">
            <a:extLst>
              <a:ext uri="{FF2B5EF4-FFF2-40B4-BE49-F238E27FC236}">
                <a16:creationId xmlns:a16="http://schemas.microsoft.com/office/drawing/2014/main" id="{8DDC11C3-5D30-B98B-28DE-81D471B4C115}"/>
              </a:ext>
            </a:extLst>
          </p:cNvPr>
          <p:cNvPicPr>
            <a:picLocks noChangeAspect="1"/>
          </p:cNvPicPr>
          <p:nvPr/>
        </p:nvPicPr>
        <p:blipFill>
          <a:blip r:embed="rId4"/>
          <a:stretch>
            <a:fillRect/>
          </a:stretch>
        </p:blipFill>
        <p:spPr>
          <a:xfrm>
            <a:off x="3914937" y="1375579"/>
            <a:ext cx="7811177" cy="5342083"/>
          </a:xfrm>
          <a:prstGeom prst="rect">
            <a:avLst/>
          </a:prstGeom>
        </p:spPr>
      </p:pic>
      <p:sp>
        <p:nvSpPr>
          <p:cNvPr id="15" name="TextBox 14">
            <a:extLst>
              <a:ext uri="{FF2B5EF4-FFF2-40B4-BE49-F238E27FC236}">
                <a16:creationId xmlns:a16="http://schemas.microsoft.com/office/drawing/2014/main" id="{6F6F9B9A-A336-EFF9-977A-BF27E0ED74AE}"/>
              </a:ext>
            </a:extLst>
          </p:cNvPr>
          <p:cNvSpPr txBox="1"/>
          <p:nvPr/>
        </p:nvSpPr>
        <p:spPr>
          <a:xfrm>
            <a:off x="0" y="3611608"/>
            <a:ext cx="3826042" cy="1631216"/>
          </a:xfrm>
          <a:prstGeom prst="rect">
            <a:avLst/>
          </a:prstGeom>
          <a:noFill/>
        </p:spPr>
        <p:txBody>
          <a:bodyPr wrap="square">
            <a:spAutoFit/>
          </a:bodyPr>
          <a:lstStyle/>
          <a:p>
            <a:pPr marL="685800" lvl="1" indent="-457200">
              <a:spcBef>
                <a:spcPts val="600"/>
              </a:spcBef>
              <a:spcAft>
                <a:spcPts val="600"/>
              </a:spcAft>
              <a:buClr>
                <a:srgbClr val="000000"/>
              </a:buClr>
              <a:buFont typeface="Arial,Sans-Serif" panose="020B0604020202020204" pitchFamily="34" charset="0"/>
              <a:buChar char="•"/>
              <a:defRPr/>
            </a:pPr>
            <a:r>
              <a:rPr lang="en-US">
                <a:ea typeface="+mn-lt"/>
                <a:cs typeface="Arial" panose="020B0604020202020204" pitchFamily="34" charset="0"/>
              </a:rPr>
              <a:t>Snowpack essential for keeping forests moist during dry season, preventing wildfire</a:t>
            </a:r>
          </a:p>
          <a:p>
            <a:pPr marL="685800" lvl="1" indent="-457200">
              <a:spcBef>
                <a:spcPts val="600"/>
              </a:spcBef>
              <a:spcAft>
                <a:spcPts val="600"/>
              </a:spcAft>
              <a:buClr>
                <a:srgbClr val="000000"/>
              </a:buClr>
              <a:buFont typeface="Arial,Sans-Serif" panose="020B0604020202020204" pitchFamily="34" charset="0"/>
              <a:buChar char="•"/>
              <a:defRPr/>
            </a:pPr>
            <a:r>
              <a:rPr lang="en-US">
                <a:ea typeface="+mn-lt"/>
                <a:cs typeface="Arial" panose="020B0604020202020204" pitchFamily="34" charset="0"/>
              </a:rPr>
              <a:t>Anticipating 97% less </a:t>
            </a:r>
            <a:br>
              <a:rPr lang="en-US">
                <a:ea typeface="+mn-lt"/>
                <a:cs typeface="Arial" panose="020B0604020202020204" pitchFamily="34" charset="0"/>
              </a:rPr>
            </a:br>
            <a:r>
              <a:rPr lang="en-US">
                <a:ea typeface="+mn-lt"/>
                <a:cs typeface="Arial" panose="020B0604020202020204" pitchFamily="34" charset="0"/>
              </a:rPr>
              <a:t>April 1</a:t>
            </a:r>
            <a:r>
              <a:rPr lang="en-US" baseline="30000">
                <a:ea typeface="+mn-lt"/>
                <a:cs typeface="Arial" panose="020B0604020202020204" pitchFamily="34" charset="0"/>
              </a:rPr>
              <a:t>st</a:t>
            </a:r>
            <a:r>
              <a:rPr lang="en-US">
                <a:ea typeface="+mn-lt"/>
                <a:cs typeface="Arial" panose="020B0604020202020204" pitchFamily="34" charset="0"/>
              </a:rPr>
              <a:t> snowpack at Mica Peak</a:t>
            </a:r>
          </a:p>
        </p:txBody>
      </p:sp>
    </p:spTree>
    <p:extLst>
      <p:ext uri="{BB962C8B-B14F-4D97-AF65-F5344CB8AC3E}">
        <p14:creationId xmlns:p14="http://schemas.microsoft.com/office/powerpoint/2010/main" val="29342951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1C70-8206-58CA-AF86-1D37E0A5CC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32FECD-A192-317E-4E29-5173244CB15D}"/>
              </a:ext>
            </a:extLst>
          </p:cNvPr>
          <p:cNvPicPr>
            <a:picLocks noChangeAspect="1"/>
          </p:cNvPicPr>
          <p:nvPr/>
        </p:nvPicPr>
        <p:blipFill rotWithShape="1">
          <a:blip r:embed="rId3">
            <a:extLst>
              <a:ext uri="{28A0092B-C50C-407E-A947-70E740481C1C}">
                <a14:useLocalDpi xmlns:a14="http://schemas.microsoft.com/office/drawing/2010/main" val="0"/>
              </a:ext>
            </a:extLst>
          </a:blip>
          <a:srcRect t="20792" b="20792"/>
          <a:stretch/>
        </p:blipFill>
        <p:spPr>
          <a:xfrm>
            <a:off x="0" y="1110071"/>
            <a:ext cx="12200217" cy="369066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95026E53-13E7-242E-B85E-0B165AD2CBCF}"/>
              </a:ext>
            </a:extLst>
          </p:cNvPr>
          <p:cNvSpPr>
            <a:spLocks noGrp="1"/>
          </p:cNvSpPr>
          <p:nvPr>
            <p:ph idx="1"/>
          </p:nvPr>
        </p:nvSpPr>
        <p:spPr>
          <a:xfrm>
            <a:off x="370704" y="4820672"/>
            <a:ext cx="11549154" cy="1874041"/>
          </a:xfrm>
        </p:spPr>
        <p:txBody>
          <a:bodyPr anchor="ctr">
            <a:normAutofit/>
          </a:bodyPr>
          <a:lstStyle/>
          <a:p>
            <a:r>
              <a:rPr lang="en-US" sz="2400" b="1">
                <a:solidFill>
                  <a:srgbClr val="28A8DD"/>
                </a:solidFill>
                <a:latin typeface="+mn-lt"/>
                <a:cs typeface="Arial"/>
              </a:rPr>
              <a:t>Increased flood risk: </a:t>
            </a:r>
            <a:r>
              <a:rPr lang="en-US" sz="2400">
                <a:solidFill>
                  <a:srgbClr val="000000"/>
                </a:solidFill>
                <a:latin typeface="+mn-lt"/>
                <a:cs typeface="Arial"/>
              </a:rPr>
              <a:t>burned areas absorb less water, increased flood risk post burn with more intense precipitation.</a:t>
            </a:r>
          </a:p>
          <a:p>
            <a:r>
              <a:rPr lang="en-US" sz="2400" b="1">
                <a:solidFill>
                  <a:srgbClr val="28A8DD"/>
                </a:solidFill>
                <a:latin typeface="+mn-lt"/>
                <a:cs typeface="Arial"/>
              </a:rPr>
              <a:t>Increased landslides: </a:t>
            </a:r>
            <a:r>
              <a:rPr lang="en-US" sz="2400">
                <a:latin typeface="+mn-lt"/>
                <a:cs typeface="Arial"/>
              </a:rPr>
              <a:t>burned areas destabilized, increased landslide risk and debris flows</a:t>
            </a:r>
            <a:r>
              <a:rPr lang="en-US" sz="2400">
                <a:solidFill>
                  <a:srgbClr val="000000"/>
                </a:solidFill>
                <a:latin typeface="+mn-lt"/>
                <a:cs typeface="Arial"/>
              </a:rPr>
              <a:t>.</a:t>
            </a:r>
          </a:p>
          <a:p>
            <a:r>
              <a:rPr lang="en-US" sz="2400" b="1">
                <a:solidFill>
                  <a:srgbClr val="28A8DD"/>
                </a:solidFill>
                <a:latin typeface="+mn-lt"/>
                <a:cs typeface="Arial"/>
              </a:rPr>
              <a:t>Wildfire smoke: </a:t>
            </a:r>
            <a:r>
              <a:rPr lang="en-US" sz="2400">
                <a:latin typeface="+mn-lt"/>
                <a:cs typeface="Arial"/>
              </a:rPr>
              <a:t>smoke from wildfires pollutes the air and pose health risks to residents.</a:t>
            </a:r>
            <a:endParaRPr lang="en-US" sz="2400">
              <a:solidFill>
                <a:srgbClr val="000000"/>
              </a:solidFill>
              <a:latin typeface="+mn-lt"/>
              <a:cs typeface="Arial"/>
            </a:endParaRPr>
          </a:p>
        </p:txBody>
      </p:sp>
      <p:grpSp>
        <p:nvGrpSpPr>
          <p:cNvPr id="5" name="Group 4">
            <a:extLst>
              <a:ext uri="{FF2B5EF4-FFF2-40B4-BE49-F238E27FC236}">
                <a16:creationId xmlns:a16="http://schemas.microsoft.com/office/drawing/2014/main" id="{63520A9C-E81C-237E-B8E5-CD153001A31E}"/>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4B2E19EB-44E5-8368-1509-D441B6F0FC04}"/>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
                  <a:latin typeface="Arial" panose="020B0604020202020204" pitchFamily="34" charset="0"/>
                </a:rPr>
                <a:t>C</a:t>
              </a:r>
            </a:p>
          </p:txBody>
        </p:sp>
        <p:sp>
          <p:nvSpPr>
            <p:cNvPr id="7" name="Rectangle 6">
              <a:extLst>
                <a:ext uri="{FF2B5EF4-FFF2-40B4-BE49-F238E27FC236}">
                  <a16:creationId xmlns:a16="http://schemas.microsoft.com/office/drawing/2014/main" id="{1262B656-5AC1-DA57-9DAE-4F1B0D528F37}"/>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8" name="Rectangle 7">
              <a:extLst>
                <a:ext uri="{FF2B5EF4-FFF2-40B4-BE49-F238E27FC236}">
                  <a16:creationId xmlns:a16="http://schemas.microsoft.com/office/drawing/2014/main" id="{8EC9AF5D-3413-0515-A4EE-169770013B3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9" name="TextBox 8">
            <a:extLst>
              <a:ext uri="{FF2B5EF4-FFF2-40B4-BE49-F238E27FC236}">
                <a16:creationId xmlns:a16="http://schemas.microsoft.com/office/drawing/2014/main" id="{6B65A1EC-00F7-586A-05E1-E22F70234003}"/>
              </a:ext>
            </a:extLst>
          </p:cNvPr>
          <p:cNvSpPr txBox="1"/>
          <p:nvPr/>
        </p:nvSpPr>
        <p:spPr>
          <a:xfrm>
            <a:off x="658946" y="420876"/>
            <a:ext cx="12191980" cy="1046440"/>
          </a:xfrm>
          <a:prstGeom prst="rect">
            <a:avLst/>
          </a:prstGeom>
          <a:noFill/>
        </p:spPr>
        <p:txBody>
          <a:bodyPr wrap="square" lIns="91440" tIns="45720" rIns="91440" bIns="45720" anchor="t">
            <a:spAutoFit/>
          </a:bodyPr>
          <a:lstStyle/>
          <a:p>
            <a:pPr>
              <a:defRPr/>
            </a:pPr>
            <a:r>
              <a:rPr lang="en-US" sz="4400">
                <a:solidFill>
                  <a:schemeClr val="bg1"/>
                </a:solidFill>
                <a:latin typeface="Franklin Gothic Demi Cond" panose="020B0706030402020204" pitchFamily="34" charset="0"/>
                <a:cs typeface="Arial"/>
              </a:rPr>
              <a:t>WILDFIRE – COMPOUNDING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0" name="Picture 9">
            <a:extLst>
              <a:ext uri="{FF2B5EF4-FFF2-40B4-BE49-F238E27FC236}">
                <a16:creationId xmlns:a16="http://schemas.microsoft.com/office/drawing/2014/main" id="{F4380F08-B9D7-86D4-5202-A73CD06C8F89}"/>
              </a:ext>
            </a:extLst>
          </p:cNvPr>
          <p:cNvPicPr>
            <a:picLocks noChangeAspect="1"/>
          </p:cNvPicPr>
          <p:nvPr/>
        </p:nvPicPr>
        <p:blipFill>
          <a:blip r:embed="rId4"/>
          <a:stretch>
            <a:fillRect/>
          </a:stretch>
        </p:blipFill>
        <p:spPr>
          <a:xfrm>
            <a:off x="0" y="498498"/>
            <a:ext cx="709883" cy="724260"/>
          </a:xfrm>
          <a:prstGeom prst="rect">
            <a:avLst/>
          </a:prstGeom>
        </p:spPr>
      </p:pic>
    </p:spTree>
    <p:extLst>
      <p:ext uri="{BB962C8B-B14F-4D97-AF65-F5344CB8AC3E}">
        <p14:creationId xmlns:p14="http://schemas.microsoft.com/office/powerpoint/2010/main" val="2300065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E2A5-42B3-B023-8AAD-46F1A0412C2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B73A7A9-1FFD-1F6E-CCA9-25BB8CF785A7}"/>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BDF04D4C-2F89-83B8-6442-A9770EEC3DB5}"/>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ABAC99CD-851E-6B41-0D9F-C281B1F39924}"/>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9F9103DE-63F2-21A4-8CAA-BFFF031525D8}"/>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4" name="TextBox 3">
            <a:extLst>
              <a:ext uri="{FF2B5EF4-FFF2-40B4-BE49-F238E27FC236}">
                <a16:creationId xmlns:a16="http://schemas.microsoft.com/office/drawing/2014/main" id="{B1D02553-FF6C-0CB2-FCC3-486117A21193}"/>
              </a:ext>
            </a:extLst>
          </p:cNvPr>
          <p:cNvSpPr txBox="1"/>
          <p:nvPr/>
        </p:nvSpPr>
        <p:spPr>
          <a:xfrm>
            <a:off x="697006" y="456217"/>
            <a:ext cx="10424649" cy="769441"/>
          </a:xfrm>
          <a:prstGeom prst="rect">
            <a:avLst/>
          </a:prstGeom>
          <a:noFill/>
        </p:spPr>
        <p:txBody>
          <a:bodyPr wrap="square" rtlCol="0">
            <a:spAutoFit/>
          </a:bodyPr>
          <a:lstStyle/>
          <a:p>
            <a:pPr>
              <a:defRPr/>
            </a:pPr>
            <a:r>
              <a:rPr lang="en-US" sz="4400">
                <a:solidFill>
                  <a:schemeClr val="bg1"/>
                </a:solidFill>
                <a:latin typeface="Franklin Gothic Demi Cond" panose="020B0706030402020204" pitchFamily="34" charset="0"/>
                <a:cs typeface="Arial"/>
              </a:rPr>
              <a:t>WILDFIRE – IMPACTS TO ASSETS</a:t>
            </a:r>
          </a:p>
        </p:txBody>
      </p:sp>
      <p:graphicFrame>
        <p:nvGraphicFramePr>
          <p:cNvPr id="13" name="Content Placeholder 3">
            <a:extLst>
              <a:ext uri="{FF2B5EF4-FFF2-40B4-BE49-F238E27FC236}">
                <a16:creationId xmlns:a16="http://schemas.microsoft.com/office/drawing/2014/main" id="{AEB9776D-8796-7269-94EE-3891E04E2D6E}"/>
              </a:ext>
            </a:extLst>
          </p:cNvPr>
          <p:cNvGraphicFramePr/>
          <p:nvPr/>
        </p:nvGraphicFramePr>
        <p:xfrm>
          <a:off x="370704" y="1408670"/>
          <a:ext cx="11549154" cy="528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3C9D8CBC-F753-B94B-A228-2E455D450078}"/>
              </a:ext>
            </a:extLst>
          </p:cNvPr>
          <p:cNvPicPr>
            <a:picLocks noChangeAspect="1"/>
          </p:cNvPicPr>
          <p:nvPr/>
        </p:nvPicPr>
        <p:blipFill>
          <a:blip r:embed="rId8"/>
          <a:stretch>
            <a:fillRect/>
          </a:stretch>
        </p:blipFill>
        <p:spPr>
          <a:xfrm>
            <a:off x="0" y="498498"/>
            <a:ext cx="709883" cy="724260"/>
          </a:xfrm>
          <a:prstGeom prst="rect">
            <a:avLst/>
          </a:prstGeom>
        </p:spPr>
      </p:pic>
    </p:spTree>
    <p:extLst>
      <p:ext uri="{BB962C8B-B14F-4D97-AF65-F5344CB8AC3E}">
        <p14:creationId xmlns:p14="http://schemas.microsoft.com/office/powerpoint/2010/main" val="234945889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DD2F-7A62-2BB9-D5CE-FEC36AE94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2F8BA-6C92-16A6-C788-6B7B84B99FC1}"/>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CREATING A VISION STATEMENT</a:t>
            </a:r>
            <a:endParaRPr lang="en-US">
              <a:solidFill>
                <a:srgbClr val="28A8DD"/>
              </a:solidFill>
            </a:endParaRPr>
          </a:p>
        </p:txBody>
      </p:sp>
      <p:cxnSp>
        <p:nvCxnSpPr>
          <p:cNvPr id="4" name="Straight Connector 3">
            <a:extLst>
              <a:ext uri="{FF2B5EF4-FFF2-40B4-BE49-F238E27FC236}">
                <a16:creationId xmlns:a16="http://schemas.microsoft.com/office/drawing/2014/main" id="{90F43B47-D8A6-1967-F781-0FDD2ADE093F}"/>
              </a:ext>
            </a:extLst>
          </p:cNvPr>
          <p:cNvCxnSpPr>
            <a:cxnSpLocks/>
          </p:cNvCxnSpPr>
          <p:nvPr/>
        </p:nvCxnSpPr>
        <p:spPr>
          <a:xfrm flipV="1">
            <a:off x="1139808" y="3206969"/>
            <a:ext cx="9972100"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9158D91-E3AC-D1B7-86DE-DF7E2B01FFE4}"/>
              </a:ext>
            </a:extLst>
          </p:cNvPr>
          <p:cNvSpPr txBox="1"/>
          <p:nvPr/>
        </p:nvSpPr>
        <p:spPr>
          <a:xfrm>
            <a:off x="1465545" y="3494321"/>
            <a:ext cx="9356943" cy="1384995"/>
          </a:xfrm>
          <a:prstGeom prst="rect">
            <a:avLst/>
          </a:prstGeom>
          <a:noFill/>
        </p:spPr>
        <p:txBody>
          <a:bodyPr wrap="square" rtlCol="0">
            <a:spAutoFit/>
          </a:bodyPr>
          <a:lstStyle/>
          <a:p>
            <a:pPr algn="ctr"/>
            <a:r>
              <a:rPr lang="en-US" sz="2800">
                <a:effectLst/>
                <a:latin typeface="Aptos" panose="020B0004020202020204" pitchFamily="34" charset="0"/>
                <a:ea typeface="Times New Roman" panose="02020603050405020304" pitchFamily="18" charset="0"/>
                <a:cs typeface="Times New Roman" panose="02020603050405020304" pitchFamily="18" charset="0"/>
              </a:rPr>
              <a:t>Develop a vision statement describing the social, economic, and environmental places, traditions, and values that matter most to the Liberty Lake community.</a:t>
            </a:r>
            <a:endParaRPr lang="en-US" sz="2800"/>
          </a:p>
        </p:txBody>
      </p:sp>
    </p:spTree>
    <p:extLst>
      <p:ext uri="{BB962C8B-B14F-4D97-AF65-F5344CB8AC3E}">
        <p14:creationId xmlns:p14="http://schemas.microsoft.com/office/powerpoint/2010/main" val="216832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17D79-1657-BDE7-E370-186202BD6F0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538547-34B2-F0D3-5A1E-523417ECEB61}"/>
              </a:ext>
            </a:extLst>
          </p:cNvPr>
          <p:cNvSpPr txBox="1"/>
          <p:nvPr/>
        </p:nvSpPr>
        <p:spPr>
          <a:xfrm>
            <a:off x="216697" y="306100"/>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nvGrpSpPr>
          <p:cNvPr id="6" name="Group 5">
            <a:extLst>
              <a:ext uri="{FF2B5EF4-FFF2-40B4-BE49-F238E27FC236}">
                <a16:creationId xmlns:a16="http://schemas.microsoft.com/office/drawing/2014/main" id="{55EDF1AE-50C5-48D3-9144-EAEF8CB0FD63}"/>
              </a:ext>
            </a:extLst>
          </p:cNvPr>
          <p:cNvGrpSpPr/>
          <p:nvPr/>
        </p:nvGrpSpPr>
        <p:grpSpPr>
          <a:xfrm>
            <a:off x="0" y="0"/>
            <a:ext cx="12192000" cy="1183640"/>
            <a:chOff x="0" y="0"/>
            <a:chExt cx="12192000" cy="1183640"/>
          </a:xfrm>
        </p:grpSpPr>
        <p:sp>
          <p:nvSpPr>
            <p:cNvPr id="2" name="Rectangle 1">
              <a:extLst>
                <a:ext uri="{FF2B5EF4-FFF2-40B4-BE49-F238E27FC236}">
                  <a16:creationId xmlns:a16="http://schemas.microsoft.com/office/drawing/2014/main" id="{059EE546-E380-9E88-C03E-0BF8F3776765}"/>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3" name="Rectangle 2">
              <a:extLst>
                <a:ext uri="{FF2B5EF4-FFF2-40B4-BE49-F238E27FC236}">
                  <a16:creationId xmlns:a16="http://schemas.microsoft.com/office/drawing/2014/main" id="{26FF79D7-5FD7-B0B9-2AC0-196D065087FC}"/>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5" name="Rectangle 4">
              <a:extLst>
                <a:ext uri="{FF2B5EF4-FFF2-40B4-BE49-F238E27FC236}">
                  <a16:creationId xmlns:a16="http://schemas.microsoft.com/office/drawing/2014/main" id="{5ADF8F9B-A093-5A09-33D6-898E8CFFD2D7}"/>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7" name="TextBox 6">
            <a:extLst>
              <a:ext uri="{FF2B5EF4-FFF2-40B4-BE49-F238E27FC236}">
                <a16:creationId xmlns:a16="http://schemas.microsoft.com/office/drawing/2014/main" id="{394AA702-4E39-706C-001E-69B738B742CF}"/>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Vision Statement Development</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
        <p:nvSpPr>
          <p:cNvPr id="4" name="TextBox 3">
            <a:extLst>
              <a:ext uri="{FF2B5EF4-FFF2-40B4-BE49-F238E27FC236}">
                <a16:creationId xmlns:a16="http://schemas.microsoft.com/office/drawing/2014/main" id="{F5265B05-08E5-573A-4D09-FBBE91AF00F0}"/>
              </a:ext>
            </a:extLst>
          </p:cNvPr>
          <p:cNvSpPr txBox="1"/>
          <p:nvPr/>
        </p:nvSpPr>
        <p:spPr>
          <a:xfrm>
            <a:off x="5165167" y="1611193"/>
            <a:ext cx="6502576" cy="3108543"/>
          </a:xfrm>
          <a:prstGeom prst="rect">
            <a:avLst/>
          </a:prstGeom>
          <a:noFill/>
        </p:spPr>
        <p:txBody>
          <a:bodyPr wrap="square" rtlCol="0">
            <a:spAutoFit/>
          </a:bodyPr>
          <a:lstStyle/>
          <a:p>
            <a:r>
              <a:rPr lang="en-US" sz="2800"/>
              <a:t>Themes from last time:</a:t>
            </a:r>
          </a:p>
          <a:p>
            <a:pPr marL="285750" indent="-285750">
              <a:buFont typeface="Arial" panose="020B0604020202020204" pitchFamily="34" charset="0"/>
              <a:buChar char="•"/>
            </a:pPr>
            <a:r>
              <a:rPr lang="en-US" sz="2800"/>
              <a:t>Environmental consciousness</a:t>
            </a:r>
          </a:p>
          <a:p>
            <a:pPr marL="285750" indent="-285750">
              <a:buFont typeface="Arial" panose="020B0604020202020204" pitchFamily="34" charset="0"/>
              <a:buChar char="•"/>
            </a:pPr>
            <a:r>
              <a:rPr lang="en-US" sz="2800"/>
              <a:t>Community and inclusivity</a:t>
            </a:r>
          </a:p>
          <a:p>
            <a:pPr marL="285750" indent="-285750">
              <a:buFont typeface="Arial" panose="020B0604020202020204" pitchFamily="34" charset="0"/>
              <a:buChar char="•"/>
            </a:pPr>
            <a:r>
              <a:rPr lang="en-US" sz="2800"/>
              <a:t>Future-oriented and innovative</a:t>
            </a:r>
          </a:p>
          <a:p>
            <a:pPr marL="285750" indent="-285750">
              <a:buFont typeface="Arial" panose="020B0604020202020204" pitchFamily="34" charset="0"/>
              <a:buChar char="•"/>
            </a:pPr>
            <a:r>
              <a:rPr lang="en-US" sz="2800"/>
              <a:t>Safety and resilience</a:t>
            </a:r>
          </a:p>
          <a:p>
            <a:pPr marL="285750" indent="-285750">
              <a:buFont typeface="Arial" panose="020B0604020202020204" pitchFamily="34" charset="0"/>
              <a:buChar char="•"/>
            </a:pPr>
            <a:r>
              <a:rPr lang="en-US" sz="2800"/>
              <a:t>Education and awareness</a:t>
            </a:r>
          </a:p>
          <a:p>
            <a:pPr marL="285750" indent="-285750">
              <a:buFont typeface="Arial" panose="020B0604020202020204" pitchFamily="34" charset="0"/>
              <a:buChar char="•"/>
            </a:pPr>
            <a:r>
              <a:rPr lang="en-US" sz="2800"/>
              <a:t>Economic and social factors</a:t>
            </a:r>
          </a:p>
        </p:txBody>
      </p:sp>
      <p:pic>
        <p:nvPicPr>
          <p:cNvPr id="8" name="Picture 7" descr="A white paper with writing on it&#10;&#10;Description automatically generated">
            <a:extLst>
              <a:ext uri="{FF2B5EF4-FFF2-40B4-BE49-F238E27FC236}">
                <a16:creationId xmlns:a16="http://schemas.microsoft.com/office/drawing/2014/main" id="{6FE97405-3FAF-1D98-5160-BC8B75A880E2}"/>
              </a:ext>
            </a:extLst>
          </p:cNvPr>
          <p:cNvPicPr>
            <a:picLocks noChangeAspect="1"/>
          </p:cNvPicPr>
          <p:nvPr/>
        </p:nvPicPr>
        <p:blipFill>
          <a:blip r:embed="rId3" cstate="print">
            <a:extLst>
              <a:ext uri="{28A0092B-C50C-407E-A947-70E740481C1C}">
                <a14:useLocalDpi xmlns:a14="http://schemas.microsoft.com/office/drawing/2010/main" val="0"/>
              </a:ext>
            </a:extLst>
          </a:blip>
          <a:srcRect l="7284" t="22480" r="2145" b="17056"/>
          <a:stretch/>
        </p:blipFill>
        <p:spPr bwMode="auto">
          <a:xfrm>
            <a:off x="216697" y="1305093"/>
            <a:ext cx="4493624" cy="5330203"/>
          </a:xfrm>
          <a:prstGeom prst="rect">
            <a:avLst/>
          </a:prstGeom>
          <a:noFill/>
          <a:ln>
            <a:noFill/>
          </a:ln>
        </p:spPr>
      </p:pic>
    </p:spTree>
    <p:extLst>
      <p:ext uri="{BB962C8B-B14F-4D97-AF65-F5344CB8AC3E}">
        <p14:creationId xmlns:p14="http://schemas.microsoft.com/office/powerpoint/2010/main" val="16328666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ED9BA-B68B-4DEF-5B81-E15E0594ABC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5E0E00F-6F3F-0356-36A8-8AB081381161}"/>
              </a:ext>
            </a:extLst>
          </p:cNvPr>
          <p:cNvSpPr txBox="1"/>
          <p:nvPr/>
        </p:nvSpPr>
        <p:spPr>
          <a:xfrm>
            <a:off x="216697" y="306100"/>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nvGrpSpPr>
          <p:cNvPr id="6" name="Group 5">
            <a:extLst>
              <a:ext uri="{FF2B5EF4-FFF2-40B4-BE49-F238E27FC236}">
                <a16:creationId xmlns:a16="http://schemas.microsoft.com/office/drawing/2014/main" id="{5921483A-F1C2-B22B-9634-820E3669A33B}"/>
              </a:ext>
            </a:extLst>
          </p:cNvPr>
          <p:cNvGrpSpPr/>
          <p:nvPr/>
        </p:nvGrpSpPr>
        <p:grpSpPr>
          <a:xfrm>
            <a:off x="0" y="0"/>
            <a:ext cx="12192000" cy="1183640"/>
            <a:chOff x="0" y="0"/>
            <a:chExt cx="12192000" cy="1183640"/>
          </a:xfrm>
        </p:grpSpPr>
        <p:sp>
          <p:nvSpPr>
            <p:cNvPr id="2" name="Rectangle 1">
              <a:extLst>
                <a:ext uri="{FF2B5EF4-FFF2-40B4-BE49-F238E27FC236}">
                  <a16:creationId xmlns:a16="http://schemas.microsoft.com/office/drawing/2014/main" id="{4BA0BE43-9304-DFAD-C466-4F18E2F697D6}"/>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3" name="Rectangle 2">
              <a:extLst>
                <a:ext uri="{FF2B5EF4-FFF2-40B4-BE49-F238E27FC236}">
                  <a16:creationId xmlns:a16="http://schemas.microsoft.com/office/drawing/2014/main" id="{B92A7F6D-3C06-2A4C-48F9-16ABE8F2ECAE}"/>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5" name="Rectangle 4">
              <a:extLst>
                <a:ext uri="{FF2B5EF4-FFF2-40B4-BE49-F238E27FC236}">
                  <a16:creationId xmlns:a16="http://schemas.microsoft.com/office/drawing/2014/main" id="{F7F7DB3D-7A1B-372E-E1D0-BFF8761C7058}"/>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7" name="TextBox 6">
            <a:extLst>
              <a:ext uri="{FF2B5EF4-FFF2-40B4-BE49-F238E27FC236}">
                <a16:creationId xmlns:a16="http://schemas.microsoft.com/office/drawing/2014/main" id="{B471CEF3-A7B7-D8EB-41B6-F97A58B59D99}"/>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Vision Statement Development</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
        <p:nvSpPr>
          <p:cNvPr id="4" name="TextBox 3">
            <a:extLst>
              <a:ext uri="{FF2B5EF4-FFF2-40B4-BE49-F238E27FC236}">
                <a16:creationId xmlns:a16="http://schemas.microsoft.com/office/drawing/2014/main" id="{5A76AA4C-5465-BC9F-9D5F-29B188E59608}"/>
              </a:ext>
            </a:extLst>
          </p:cNvPr>
          <p:cNvSpPr txBox="1"/>
          <p:nvPr/>
        </p:nvSpPr>
        <p:spPr>
          <a:xfrm>
            <a:off x="5165167" y="1305093"/>
            <a:ext cx="6502576" cy="5262979"/>
          </a:xfrm>
          <a:prstGeom prst="rect">
            <a:avLst/>
          </a:prstGeom>
          <a:noFill/>
        </p:spPr>
        <p:txBody>
          <a:bodyPr wrap="square" rtlCol="0">
            <a:spAutoFit/>
          </a:bodyPr>
          <a:lstStyle/>
          <a:p>
            <a:r>
              <a:rPr lang="en-US" sz="2200" b="1" kern="100">
                <a:effectLst/>
                <a:latin typeface="Aptos" panose="020B0004020202020204" pitchFamily="34" charset="0"/>
                <a:ea typeface="Aptos" panose="020B0004020202020204" pitchFamily="34" charset="0"/>
                <a:cs typeface="Times New Roman" panose="02020603050405020304" pitchFamily="18" charset="0"/>
              </a:rPr>
              <a:t>Sample 1</a:t>
            </a:r>
          </a:p>
          <a:p>
            <a:r>
              <a:rPr lang="en-US" sz="2200" kern="100">
                <a:effectLst/>
                <a:latin typeface="Aptos" panose="020B0004020202020204" pitchFamily="34" charset="0"/>
                <a:ea typeface="Aptos" panose="020B0004020202020204" pitchFamily="34" charset="0"/>
                <a:cs typeface="Times New Roman" panose="02020603050405020304" pitchFamily="18" charset="0"/>
              </a:rPr>
              <a:t>The CPAT envisions an environmentally conscious, inclusive, and future-oriented Liberty Lake community that prioritizes smart growth, resilience, and affordability in order to thrive now and for generations to come.</a:t>
            </a:r>
          </a:p>
          <a:p>
            <a:endParaRPr lang="en-US" sz="2200">
              <a:latin typeface="Aptos" panose="020B0004020202020204" pitchFamily="34" charset="0"/>
            </a:endParaRPr>
          </a:p>
          <a:p>
            <a:r>
              <a:rPr lang="en-US" sz="2200" b="1">
                <a:latin typeface="Aptos" panose="020B0004020202020204" pitchFamily="34" charset="0"/>
              </a:rPr>
              <a:t>Sample 2</a:t>
            </a:r>
          </a:p>
          <a:p>
            <a:r>
              <a:rPr lang="en-US" sz="2200" kern="100">
                <a:effectLst/>
                <a:latin typeface="Aptos" panose="020B0004020202020204" pitchFamily="34" charset="0"/>
                <a:ea typeface="Aptos" panose="020B0004020202020204" pitchFamily="34" charset="0"/>
                <a:cs typeface="Times New Roman" panose="02020603050405020304" pitchFamily="18" charset="0"/>
              </a:rPr>
              <a:t>The Liberty Lake CPAT envisions a future where environmental consciousness, inclusivity, and innovation drive our community's growth. We prioritize sustainability, smart growth, and resilience, ensuring a balanced and connected community for all.</a:t>
            </a:r>
          </a:p>
          <a:p>
            <a:endParaRPr lang="en-US" sz="2800"/>
          </a:p>
        </p:txBody>
      </p:sp>
      <p:pic>
        <p:nvPicPr>
          <p:cNvPr id="8" name="Picture 7" descr="A white paper with writing on it&#10;&#10;Description automatically generated">
            <a:extLst>
              <a:ext uri="{FF2B5EF4-FFF2-40B4-BE49-F238E27FC236}">
                <a16:creationId xmlns:a16="http://schemas.microsoft.com/office/drawing/2014/main" id="{67FEA63C-EFC7-0445-A680-B4E907E8A04D}"/>
              </a:ext>
            </a:extLst>
          </p:cNvPr>
          <p:cNvPicPr>
            <a:picLocks noChangeAspect="1"/>
          </p:cNvPicPr>
          <p:nvPr/>
        </p:nvPicPr>
        <p:blipFill>
          <a:blip r:embed="rId3" cstate="print">
            <a:extLst>
              <a:ext uri="{28A0092B-C50C-407E-A947-70E740481C1C}">
                <a14:useLocalDpi xmlns:a14="http://schemas.microsoft.com/office/drawing/2010/main" val="0"/>
              </a:ext>
            </a:extLst>
          </a:blip>
          <a:srcRect l="7284" t="22480" r="2145" b="17056"/>
          <a:stretch/>
        </p:blipFill>
        <p:spPr bwMode="auto">
          <a:xfrm>
            <a:off x="216697" y="1305093"/>
            <a:ext cx="4493624" cy="5330203"/>
          </a:xfrm>
          <a:prstGeom prst="rect">
            <a:avLst/>
          </a:prstGeom>
          <a:noFill/>
          <a:ln>
            <a:noFill/>
          </a:ln>
        </p:spPr>
      </p:pic>
    </p:spTree>
    <p:extLst>
      <p:ext uri="{BB962C8B-B14F-4D97-AF65-F5344CB8AC3E}">
        <p14:creationId xmlns:p14="http://schemas.microsoft.com/office/powerpoint/2010/main" val="39999987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a:noFill/>
          <a:ln>
            <a:noFill/>
          </a:ln>
        </p:spPr>
        <p:txBody>
          <a:bodyPr>
            <a:normAutofit/>
          </a:bodyPr>
          <a:lstStyle/>
          <a:p>
            <a:pPr algn="ctr"/>
            <a:r>
              <a:rPr lang="en-US" sz="4800">
                <a:solidFill>
                  <a:srgbClr val="28A8DD"/>
                </a:solidFill>
                <a:latin typeface="Arial"/>
                <a:cs typeface="Arial"/>
              </a:rPr>
              <a:t>NEXT STEPS</a:t>
            </a: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a:off x="4089679" y="3179428"/>
            <a:ext cx="4039437" cy="0"/>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34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6D20-8D98-78A4-C20A-06456DF92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36EF9-A963-BDAD-7BE5-AA52EBAAE2F3}"/>
              </a:ext>
            </a:extLst>
          </p:cNvPr>
          <p:cNvSpPr>
            <a:spLocks noGrp="1"/>
          </p:cNvSpPr>
          <p:nvPr>
            <p:ph type="title"/>
          </p:nvPr>
        </p:nvSpPr>
        <p:spPr>
          <a:xfrm>
            <a:off x="838200" y="2168758"/>
            <a:ext cx="10515600" cy="1325563"/>
          </a:xfrm>
          <a:noFill/>
          <a:ln>
            <a:noFill/>
          </a:ln>
        </p:spPr>
        <p:txBody>
          <a:bodyPr>
            <a:normAutofit/>
          </a:bodyPr>
          <a:lstStyle/>
          <a:p>
            <a:pPr algn="ctr"/>
            <a:r>
              <a:rPr lang="en-US" sz="4800">
                <a:solidFill>
                  <a:srgbClr val="28A8DD"/>
                </a:solidFill>
                <a:latin typeface="Arial"/>
                <a:cs typeface="Arial"/>
              </a:rPr>
              <a:t>THANK YOU!</a:t>
            </a:r>
          </a:p>
        </p:txBody>
      </p:sp>
      <p:cxnSp>
        <p:nvCxnSpPr>
          <p:cNvPr id="4" name="Straight Connector 3">
            <a:extLst>
              <a:ext uri="{FF2B5EF4-FFF2-40B4-BE49-F238E27FC236}">
                <a16:creationId xmlns:a16="http://schemas.microsoft.com/office/drawing/2014/main" id="{0BA96237-E517-B386-B50D-9E5FF0248670}"/>
              </a:ext>
            </a:extLst>
          </p:cNvPr>
          <p:cNvCxnSpPr>
            <a:cxnSpLocks/>
          </p:cNvCxnSpPr>
          <p:nvPr/>
        </p:nvCxnSpPr>
        <p:spPr>
          <a:xfrm>
            <a:off x="4089679" y="3179428"/>
            <a:ext cx="4039437" cy="0"/>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15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Off-page Connector 35">
            <a:extLst>
              <a:ext uri="{FF2B5EF4-FFF2-40B4-BE49-F238E27FC236}">
                <a16:creationId xmlns:a16="http://schemas.microsoft.com/office/drawing/2014/main" id="{77E6680F-5C5C-C8EB-6461-05AC532FD7FD}"/>
              </a:ext>
            </a:extLst>
          </p:cNvPr>
          <p:cNvSpPr/>
          <p:nvPr/>
        </p:nvSpPr>
        <p:spPr>
          <a:xfrm rot="16200000">
            <a:off x="2880746" y="1506722"/>
            <a:ext cx="943896" cy="24676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GHG inventory</a:t>
            </a:r>
          </a:p>
        </p:txBody>
      </p:sp>
      <p:sp>
        <p:nvSpPr>
          <p:cNvPr id="10" name="TextBox 9">
            <a:extLst>
              <a:ext uri="{FF2B5EF4-FFF2-40B4-BE49-F238E27FC236}">
                <a16:creationId xmlns:a16="http://schemas.microsoft.com/office/drawing/2014/main" id="{D175312E-66A0-2F42-86FC-AF8247C538F3}"/>
              </a:ext>
            </a:extLst>
          </p:cNvPr>
          <p:cNvSpPr txBox="1"/>
          <p:nvPr/>
        </p:nvSpPr>
        <p:spPr>
          <a:xfrm>
            <a:off x="-84669" y="2384124"/>
            <a:ext cx="20992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cs typeface="Arial" panose="020B0604020202020204" pitchFamily="34" charset="0"/>
              </a:rPr>
              <a:t>GHG Emissions Sub-element</a:t>
            </a:r>
          </a:p>
        </p:txBody>
      </p:sp>
      <p:sp>
        <p:nvSpPr>
          <p:cNvPr id="11" name="TextBox 10">
            <a:extLst>
              <a:ext uri="{FF2B5EF4-FFF2-40B4-BE49-F238E27FC236}">
                <a16:creationId xmlns:a16="http://schemas.microsoft.com/office/drawing/2014/main" id="{3B194E19-766A-ACAD-3FC6-AA9711F883C3}"/>
              </a:ext>
            </a:extLst>
          </p:cNvPr>
          <p:cNvSpPr txBox="1"/>
          <p:nvPr/>
        </p:nvSpPr>
        <p:spPr>
          <a:xfrm>
            <a:off x="110613" y="3512846"/>
            <a:ext cx="18876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Resilience </a:t>
            </a:r>
            <a:br>
              <a:rPr kumimoji="0" lang="en-US" sz="2000" b="1" i="0" u="none" strike="noStrike" kern="1200" cap="none" spc="0" normalizeH="0" baseline="0" noProof="0">
                <a:ln>
                  <a:noFill/>
                </a:ln>
                <a:solidFill>
                  <a:prstClr val="black"/>
                </a:solidFill>
                <a:effectLst/>
                <a:uLnTx/>
                <a:uFillTx/>
                <a:ea typeface="+mn-ea"/>
                <a:cs typeface="+mn-cs"/>
              </a:rPr>
            </a:br>
            <a:r>
              <a:rPr kumimoji="0" lang="en-US" sz="2000" b="1" i="0" u="none" strike="noStrike" kern="1200" cap="none" spc="0" normalizeH="0" baseline="0" noProof="0">
                <a:ln>
                  <a:noFill/>
                </a:ln>
                <a:solidFill>
                  <a:prstClr val="black"/>
                </a:solidFill>
                <a:effectLst/>
                <a:uLnTx/>
                <a:uFillTx/>
                <a:ea typeface="+mn-ea"/>
                <a:cs typeface="+mn-cs"/>
              </a:rPr>
              <a:t>Sub-element</a:t>
            </a:r>
          </a:p>
        </p:txBody>
      </p:sp>
      <p:sp>
        <p:nvSpPr>
          <p:cNvPr id="15" name="TextBox 14">
            <a:extLst>
              <a:ext uri="{FF2B5EF4-FFF2-40B4-BE49-F238E27FC236}">
                <a16:creationId xmlns:a16="http://schemas.microsoft.com/office/drawing/2014/main" id="{7DB3DAD3-4896-A3BA-DD86-9E151239B79A}"/>
              </a:ext>
            </a:extLst>
          </p:cNvPr>
          <p:cNvSpPr txBox="1"/>
          <p:nvPr/>
        </p:nvSpPr>
        <p:spPr>
          <a:xfrm>
            <a:off x="2099187" y="167343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Data Gathering</a:t>
            </a:r>
          </a:p>
        </p:txBody>
      </p:sp>
      <p:sp>
        <p:nvSpPr>
          <p:cNvPr id="16" name="TextBox 15">
            <a:extLst>
              <a:ext uri="{FF2B5EF4-FFF2-40B4-BE49-F238E27FC236}">
                <a16:creationId xmlns:a16="http://schemas.microsoft.com/office/drawing/2014/main" id="{BE4DCE66-2CC5-BA4B-6F9B-40C8D7F108C3}"/>
              </a:ext>
            </a:extLst>
          </p:cNvPr>
          <p:cNvSpPr txBox="1"/>
          <p:nvPr/>
        </p:nvSpPr>
        <p:spPr>
          <a:xfrm>
            <a:off x="7012857"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Establish Goals</a:t>
            </a:r>
          </a:p>
        </p:txBody>
      </p:sp>
      <p:sp>
        <p:nvSpPr>
          <p:cNvPr id="20" name="Flowchart: Alternate Process 19">
            <a:extLst>
              <a:ext uri="{FF2B5EF4-FFF2-40B4-BE49-F238E27FC236}">
                <a16:creationId xmlns:a16="http://schemas.microsoft.com/office/drawing/2014/main" id="{58908280-F0E7-13C7-9CA7-D9D78225AAC2}"/>
              </a:ext>
            </a:extLst>
          </p:cNvPr>
          <p:cNvSpPr/>
          <p:nvPr/>
        </p:nvSpPr>
        <p:spPr>
          <a:xfrm>
            <a:off x="7091517" y="2200929"/>
            <a:ext cx="2263878" cy="2220275"/>
          </a:xfrm>
          <a:prstGeom prst="flowChartAlternateProcess">
            <a:avLst/>
          </a:prstGeom>
          <a:solidFill>
            <a:srgbClr val="61A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Climate Element goals/policies</a:t>
            </a:r>
          </a:p>
        </p:txBody>
      </p:sp>
      <p:sp>
        <p:nvSpPr>
          <p:cNvPr id="21" name="TextBox 20">
            <a:extLst>
              <a:ext uri="{FF2B5EF4-FFF2-40B4-BE49-F238E27FC236}">
                <a16:creationId xmlns:a16="http://schemas.microsoft.com/office/drawing/2014/main" id="{94340558-2A4C-0585-C33F-14EAA63B45AD}"/>
              </a:ext>
            </a:extLst>
          </p:cNvPr>
          <p:cNvSpPr txBox="1"/>
          <p:nvPr/>
        </p:nvSpPr>
        <p:spPr>
          <a:xfrm>
            <a:off x="9642043"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Plan Integration</a:t>
            </a:r>
          </a:p>
        </p:txBody>
      </p:sp>
      <p:sp>
        <p:nvSpPr>
          <p:cNvPr id="22" name="Flowchart: Alternate Process 21">
            <a:extLst>
              <a:ext uri="{FF2B5EF4-FFF2-40B4-BE49-F238E27FC236}">
                <a16:creationId xmlns:a16="http://schemas.microsoft.com/office/drawing/2014/main" id="{AC381C8B-FDDA-67D8-0AF7-9C46062A936E}"/>
              </a:ext>
            </a:extLst>
          </p:cNvPr>
          <p:cNvSpPr/>
          <p:nvPr/>
        </p:nvSpPr>
        <p:spPr>
          <a:xfrm>
            <a:off x="9642043" y="2200929"/>
            <a:ext cx="2263878" cy="3558087"/>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Integrated Comprehensive Plan</a:t>
            </a:r>
          </a:p>
        </p:txBody>
      </p:sp>
      <p:sp>
        <p:nvSpPr>
          <p:cNvPr id="25" name="TextBox 24">
            <a:extLst>
              <a:ext uri="{FF2B5EF4-FFF2-40B4-BE49-F238E27FC236}">
                <a16:creationId xmlns:a16="http://schemas.microsoft.com/office/drawing/2014/main" id="{2FCBEBD9-6B29-B54A-44A3-B70D5A57B44F}"/>
              </a:ext>
            </a:extLst>
          </p:cNvPr>
          <p:cNvSpPr txBox="1"/>
          <p:nvPr/>
        </p:nvSpPr>
        <p:spPr>
          <a:xfrm>
            <a:off x="4586533" y="1446323"/>
            <a:ext cx="2263877"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Analysis/ Assessment</a:t>
            </a:r>
          </a:p>
        </p:txBody>
      </p:sp>
      <p:sp>
        <p:nvSpPr>
          <p:cNvPr id="26" name="Flowchart: Alternate Process 25">
            <a:extLst>
              <a:ext uri="{FF2B5EF4-FFF2-40B4-BE49-F238E27FC236}">
                <a16:creationId xmlns:a16="http://schemas.microsoft.com/office/drawing/2014/main" id="{301CD9E4-4101-8BF6-87F5-7A0263703B18}"/>
              </a:ext>
            </a:extLst>
          </p:cNvPr>
          <p:cNvSpPr/>
          <p:nvPr/>
        </p:nvSpPr>
        <p:spPr>
          <a:xfrm>
            <a:off x="2099187" y="6063062"/>
            <a:ext cx="9806733" cy="598309"/>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Community engagement acti</a:t>
            </a:r>
            <a:r>
              <a:rPr lang="en-US" err="1">
                <a:solidFill>
                  <a:prstClr val="white"/>
                </a:solidFill>
              </a:rPr>
              <a:t>vities</a:t>
            </a:r>
            <a:r>
              <a:rPr kumimoji="0" lang="en-US" sz="1800" b="0" i="0" u="none" strike="noStrike" kern="1200" cap="none" spc="0" normalizeH="0" baseline="0" noProof="0">
                <a:ln>
                  <a:noFill/>
                </a:ln>
                <a:solidFill>
                  <a:prstClr val="white"/>
                </a:solidFill>
                <a:effectLst/>
                <a:uLnTx/>
                <a:uFillTx/>
                <a:ea typeface="+mn-ea"/>
                <a:cs typeface="+mn-cs"/>
              </a:rPr>
              <a:t> at key points throughout the process</a:t>
            </a:r>
          </a:p>
        </p:txBody>
      </p:sp>
      <p:sp>
        <p:nvSpPr>
          <p:cNvPr id="27" name="TextBox 26">
            <a:extLst>
              <a:ext uri="{FF2B5EF4-FFF2-40B4-BE49-F238E27FC236}">
                <a16:creationId xmlns:a16="http://schemas.microsoft.com/office/drawing/2014/main" id="{CF307D20-9422-93D3-83E6-E8BB6DDBE3D6}"/>
              </a:ext>
            </a:extLst>
          </p:cNvPr>
          <p:cNvSpPr txBox="1"/>
          <p:nvPr/>
        </p:nvSpPr>
        <p:spPr>
          <a:xfrm>
            <a:off x="110612" y="6159709"/>
            <a:ext cx="1904003" cy="400110"/>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Engagement</a:t>
            </a:r>
          </a:p>
        </p:txBody>
      </p:sp>
      <p:sp>
        <p:nvSpPr>
          <p:cNvPr id="30" name="TextBox 29">
            <a:extLst>
              <a:ext uri="{FF2B5EF4-FFF2-40B4-BE49-F238E27FC236}">
                <a16:creationId xmlns:a16="http://schemas.microsoft.com/office/drawing/2014/main" id="{A1AEB195-925E-E7A6-F4EB-2240ADA57EA1}"/>
              </a:ext>
            </a:extLst>
          </p:cNvPr>
          <p:cNvSpPr txBox="1"/>
          <p:nvPr/>
        </p:nvSpPr>
        <p:spPr>
          <a:xfrm>
            <a:off x="-91807" y="4789256"/>
            <a:ext cx="2099284" cy="1015663"/>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Other Comprehensive Plan Elements</a:t>
            </a:r>
          </a:p>
        </p:txBody>
      </p:sp>
      <p:sp>
        <p:nvSpPr>
          <p:cNvPr id="31" name="Flowchart: Alternate Process 30">
            <a:extLst>
              <a:ext uri="{FF2B5EF4-FFF2-40B4-BE49-F238E27FC236}">
                <a16:creationId xmlns:a16="http://schemas.microsoft.com/office/drawing/2014/main" id="{BFCD9544-D7EE-CCB3-FB61-FD6589AB6E4C}"/>
              </a:ext>
            </a:extLst>
          </p:cNvPr>
          <p:cNvSpPr/>
          <p:nvPr/>
        </p:nvSpPr>
        <p:spPr>
          <a:xfrm>
            <a:off x="2118851" y="4788861"/>
            <a:ext cx="7236544" cy="970155"/>
          </a:xfrm>
          <a:prstGeom prst="flowChartAlternateProcess">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Updates to other comprehensive plan elements</a:t>
            </a:r>
          </a:p>
        </p:txBody>
      </p:sp>
      <p:sp>
        <p:nvSpPr>
          <p:cNvPr id="43" name="Flowchart: Off-page Connector 42">
            <a:extLst>
              <a:ext uri="{FF2B5EF4-FFF2-40B4-BE49-F238E27FC236}">
                <a16:creationId xmlns:a16="http://schemas.microsoft.com/office/drawing/2014/main" id="{0CF17072-15BE-6CF9-2807-165A82E592CE}"/>
              </a:ext>
            </a:extLst>
          </p:cNvPr>
          <p:cNvSpPr/>
          <p:nvPr/>
        </p:nvSpPr>
        <p:spPr>
          <a:xfrm rot="16200000">
            <a:off x="2880745" y="2664665"/>
            <a:ext cx="943896" cy="2467684"/>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impacts and review </a:t>
            </a:r>
            <a:r>
              <a:rPr lang="en-US">
                <a:solidFill>
                  <a:prstClr val="white"/>
                </a:solidFill>
              </a:rPr>
              <a:t>existing </a:t>
            </a:r>
            <a:r>
              <a:rPr kumimoji="0" lang="en-US" sz="1800" b="0" i="0" u="none" strike="noStrike" kern="1200" cap="none" spc="0" normalizeH="0" baseline="0" noProof="0">
                <a:ln>
                  <a:noFill/>
                </a:ln>
                <a:solidFill>
                  <a:prstClr val="white"/>
                </a:solidFill>
                <a:effectLst/>
                <a:uLnTx/>
                <a:uFillTx/>
                <a:ea typeface="+mn-ea"/>
                <a:cs typeface="+mn-cs"/>
              </a:rPr>
              <a:t>plans</a:t>
            </a:r>
          </a:p>
        </p:txBody>
      </p:sp>
      <p:sp>
        <p:nvSpPr>
          <p:cNvPr id="44" name="Flowchart: Off-page Connector 43">
            <a:extLst>
              <a:ext uri="{FF2B5EF4-FFF2-40B4-BE49-F238E27FC236}">
                <a16:creationId xmlns:a16="http://schemas.microsoft.com/office/drawing/2014/main" id="{561D4E73-5844-7BB5-A807-EC4AD7F02475}"/>
              </a:ext>
            </a:extLst>
          </p:cNvPr>
          <p:cNvSpPr/>
          <p:nvPr/>
        </p:nvSpPr>
        <p:spPr>
          <a:xfrm rot="16200000">
            <a:off x="5350765" y="1610645"/>
            <a:ext cx="943896" cy="22638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Identify emissions reduction targets</a:t>
            </a:r>
          </a:p>
        </p:txBody>
      </p:sp>
      <p:sp>
        <p:nvSpPr>
          <p:cNvPr id="45" name="Flowchart: Off-page Connector 44">
            <a:extLst>
              <a:ext uri="{FF2B5EF4-FFF2-40B4-BE49-F238E27FC236}">
                <a16:creationId xmlns:a16="http://schemas.microsoft.com/office/drawing/2014/main" id="{F13FE779-1804-159A-35EE-5A3A58CE89DE}"/>
              </a:ext>
            </a:extLst>
          </p:cNvPr>
          <p:cNvSpPr/>
          <p:nvPr/>
        </p:nvSpPr>
        <p:spPr>
          <a:xfrm rot="16200000">
            <a:off x="5367077" y="2789428"/>
            <a:ext cx="943896" cy="2263877"/>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vulnerability</a:t>
            </a:r>
          </a:p>
        </p:txBody>
      </p:sp>
      <p:grpSp>
        <p:nvGrpSpPr>
          <p:cNvPr id="12" name="Group 11">
            <a:extLst>
              <a:ext uri="{FF2B5EF4-FFF2-40B4-BE49-F238E27FC236}">
                <a16:creationId xmlns:a16="http://schemas.microsoft.com/office/drawing/2014/main" id="{0A5C2735-F55F-6385-0B8F-B574A515D445}"/>
              </a:ext>
            </a:extLst>
          </p:cNvPr>
          <p:cNvGrpSpPr/>
          <p:nvPr/>
        </p:nvGrpSpPr>
        <p:grpSpPr>
          <a:xfrm>
            <a:off x="0" y="0"/>
            <a:ext cx="12192000" cy="1183640"/>
            <a:chOff x="0" y="0"/>
            <a:chExt cx="12192000" cy="1183640"/>
          </a:xfrm>
        </p:grpSpPr>
        <p:sp>
          <p:nvSpPr>
            <p:cNvPr id="13" name="Rectangle 12">
              <a:extLst>
                <a:ext uri="{FF2B5EF4-FFF2-40B4-BE49-F238E27FC236}">
                  <a16:creationId xmlns:a16="http://schemas.microsoft.com/office/drawing/2014/main" id="{680B5DA4-D647-0A6F-B477-CBDF3B65B34F}"/>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481ABAB1-513F-0828-33FF-3C532EA5ADD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7" name="Rectangle 16">
              <a:extLst>
                <a:ext uri="{FF2B5EF4-FFF2-40B4-BE49-F238E27FC236}">
                  <a16:creationId xmlns:a16="http://schemas.microsoft.com/office/drawing/2014/main" id="{FCAEF3E4-DF95-F7B5-F206-BCF46707045D}"/>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8" name="TextBox 17">
            <a:extLst>
              <a:ext uri="{FF2B5EF4-FFF2-40B4-BE49-F238E27FC236}">
                <a16:creationId xmlns:a16="http://schemas.microsoft.com/office/drawing/2014/main" id="{79D5EB49-6257-240D-9F43-BFD67FAAA57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Process Overview</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38546228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671C-5D9A-01D4-BC8F-25CF2065BB1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483B229-1A62-CDB1-5A82-9BA18DB05084}"/>
              </a:ext>
            </a:extLst>
          </p:cNvPr>
          <p:cNvSpPr txBox="1"/>
          <p:nvPr/>
        </p:nvSpPr>
        <p:spPr>
          <a:xfrm>
            <a:off x="216697" y="306100"/>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nvGrpSpPr>
          <p:cNvPr id="6" name="Group 5">
            <a:extLst>
              <a:ext uri="{FF2B5EF4-FFF2-40B4-BE49-F238E27FC236}">
                <a16:creationId xmlns:a16="http://schemas.microsoft.com/office/drawing/2014/main" id="{9D9F6770-23E3-8339-D291-4D93B6AEA235}"/>
              </a:ext>
            </a:extLst>
          </p:cNvPr>
          <p:cNvGrpSpPr/>
          <p:nvPr/>
        </p:nvGrpSpPr>
        <p:grpSpPr>
          <a:xfrm>
            <a:off x="0" y="0"/>
            <a:ext cx="12192000" cy="1183640"/>
            <a:chOff x="0" y="0"/>
            <a:chExt cx="12192000" cy="1183640"/>
          </a:xfrm>
        </p:grpSpPr>
        <p:sp>
          <p:nvSpPr>
            <p:cNvPr id="2" name="Rectangle 1">
              <a:extLst>
                <a:ext uri="{FF2B5EF4-FFF2-40B4-BE49-F238E27FC236}">
                  <a16:creationId xmlns:a16="http://schemas.microsoft.com/office/drawing/2014/main" id="{1DAEB47B-6794-3890-27D0-91687679D496}"/>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3" name="Rectangle 2">
              <a:extLst>
                <a:ext uri="{FF2B5EF4-FFF2-40B4-BE49-F238E27FC236}">
                  <a16:creationId xmlns:a16="http://schemas.microsoft.com/office/drawing/2014/main" id="{B98F4314-F917-DC34-6C1E-BA4294A0863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5" name="Rectangle 4">
              <a:extLst>
                <a:ext uri="{FF2B5EF4-FFF2-40B4-BE49-F238E27FC236}">
                  <a16:creationId xmlns:a16="http://schemas.microsoft.com/office/drawing/2014/main" id="{9A79F397-A66C-E0B8-D841-A9F5BE64FF31}"/>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7" name="TextBox 6">
            <a:extLst>
              <a:ext uri="{FF2B5EF4-FFF2-40B4-BE49-F238E27FC236}">
                <a16:creationId xmlns:a16="http://schemas.microsoft.com/office/drawing/2014/main" id="{B571BF88-ACBD-96F3-E6CE-E5157AEF2C14}"/>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CPAT Engagement Overview</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aphicFrame>
        <p:nvGraphicFramePr>
          <p:cNvPr id="13" name="Table 12">
            <a:extLst>
              <a:ext uri="{FF2B5EF4-FFF2-40B4-BE49-F238E27FC236}">
                <a16:creationId xmlns:a16="http://schemas.microsoft.com/office/drawing/2014/main" id="{FCFFFC44-83BE-111D-6192-CE9B9E90683F}"/>
              </a:ext>
            </a:extLst>
          </p:cNvPr>
          <p:cNvGraphicFramePr>
            <a:graphicFrameLocks noGrp="1"/>
          </p:cNvGraphicFramePr>
          <p:nvPr>
            <p:extLst>
              <p:ext uri="{D42A27DB-BD31-4B8C-83A1-F6EECF244321}">
                <p14:modId xmlns:p14="http://schemas.microsoft.com/office/powerpoint/2010/main" val="2347526822"/>
              </p:ext>
            </p:extLst>
          </p:nvPr>
        </p:nvGraphicFramePr>
        <p:xfrm>
          <a:off x="658946" y="1611193"/>
          <a:ext cx="11008797" cy="4072846"/>
        </p:xfrm>
        <a:graphic>
          <a:graphicData uri="http://schemas.openxmlformats.org/drawingml/2006/table">
            <a:tbl>
              <a:tblPr firstRow="1" bandRow="1">
                <a:tableStyleId>{1E171933-4619-4E11-9A3F-F7608DF75F80}</a:tableStyleId>
              </a:tblPr>
              <a:tblGrid>
                <a:gridCol w="2339231">
                  <a:extLst>
                    <a:ext uri="{9D8B030D-6E8A-4147-A177-3AD203B41FA5}">
                      <a16:colId xmlns:a16="http://schemas.microsoft.com/office/drawing/2014/main" val="3930372063"/>
                    </a:ext>
                  </a:extLst>
                </a:gridCol>
                <a:gridCol w="6715870">
                  <a:extLst>
                    <a:ext uri="{9D8B030D-6E8A-4147-A177-3AD203B41FA5}">
                      <a16:colId xmlns:a16="http://schemas.microsoft.com/office/drawing/2014/main" val="790261671"/>
                    </a:ext>
                  </a:extLst>
                </a:gridCol>
                <a:gridCol w="1953696">
                  <a:extLst>
                    <a:ext uri="{9D8B030D-6E8A-4147-A177-3AD203B41FA5}">
                      <a16:colId xmlns:a16="http://schemas.microsoft.com/office/drawing/2014/main" val="1759068038"/>
                    </a:ext>
                  </a:extLst>
                </a:gridCol>
              </a:tblGrid>
              <a:tr h="530379">
                <a:tc>
                  <a:txBody>
                    <a:bodyPr/>
                    <a:lstStyle/>
                    <a:p>
                      <a:r>
                        <a:rPr lang="en-US" sz="2000"/>
                        <a:t>CPAT Meeting</a:t>
                      </a:r>
                    </a:p>
                  </a:txBody>
                  <a:tcPr/>
                </a:tc>
                <a:tc>
                  <a:txBody>
                    <a:bodyPr/>
                    <a:lstStyle/>
                    <a:p>
                      <a:r>
                        <a:rPr lang="en-US" sz="2000"/>
                        <a:t>Meeting Goals</a:t>
                      </a:r>
                    </a:p>
                  </a:txBody>
                  <a:tcPr/>
                </a:tc>
                <a:tc>
                  <a:txBody>
                    <a:bodyPr/>
                    <a:lstStyle/>
                    <a:p>
                      <a:r>
                        <a:rPr lang="en-US" sz="2000"/>
                        <a:t>Timeframe</a:t>
                      </a:r>
                    </a:p>
                  </a:txBody>
                  <a:tcPr/>
                </a:tc>
                <a:extLst>
                  <a:ext uri="{0D108BD9-81ED-4DB2-BD59-A6C34878D82A}">
                    <a16:rowId xmlns:a16="http://schemas.microsoft.com/office/drawing/2014/main" val="3531469071"/>
                  </a:ext>
                </a:extLst>
              </a:tr>
              <a:tr h="743084">
                <a:tc>
                  <a:txBody>
                    <a:bodyPr/>
                    <a:lstStyle/>
                    <a:p>
                      <a:pPr algn="ctr" fontAlgn="b"/>
                      <a:r>
                        <a:rPr lang="en-US" sz="2000" u="none" strike="noStrike">
                          <a:effectLst/>
                        </a:rPr>
                        <a:t>1</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algn="l" fontAlgn="b"/>
                      <a:r>
                        <a:rPr lang="en-US" sz="2000" u="none" strike="noStrike">
                          <a:effectLst/>
                        </a:rPr>
                        <a:t>Approve Charter</a:t>
                      </a:r>
                    </a:p>
                    <a:p>
                      <a:pPr algn="l" fontAlgn="b"/>
                      <a:r>
                        <a:rPr lang="en-US" sz="2000" u="none" strike="noStrike">
                          <a:effectLst/>
                        </a:rPr>
                        <a:t>Learn about Liberty Lake's GHG profile</a:t>
                      </a:r>
                    </a:p>
                    <a:p>
                      <a:pPr algn="l" fontAlgn="b"/>
                      <a:r>
                        <a:rPr lang="en-US" sz="2000" u="none" strike="noStrike">
                          <a:effectLst/>
                        </a:rPr>
                        <a:t>Begin drafting vision statement</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algn="ctr" fontAlgn="b"/>
                      <a:r>
                        <a:rPr lang="en-US" sz="2000" u="none" strike="noStrike">
                          <a:effectLst/>
                        </a:rPr>
                        <a:t>1/28/2025</a:t>
                      </a:r>
                      <a:endParaRPr lang="en-US" sz="2000" b="0" i="0" u="none" strike="noStrike">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2695873684"/>
                  </a:ext>
                </a:extLst>
              </a:tr>
              <a:tr h="537746">
                <a:tc>
                  <a:txBody>
                    <a:bodyPr/>
                    <a:lstStyle/>
                    <a:p>
                      <a:pPr algn="ctr" fontAlgn="b"/>
                      <a:r>
                        <a:rPr lang="en-US" sz="2000" u="none" strike="noStrike">
                          <a:effectLst/>
                        </a:rPr>
                        <a:t>2</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algn="l" fontAlgn="b"/>
                      <a:r>
                        <a:rPr lang="en-US" sz="2000" u="none" strike="noStrike">
                          <a:effectLst/>
                        </a:rPr>
                        <a:t>Process overview</a:t>
                      </a:r>
                    </a:p>
                    <a:p>
                      <a:pPr algn="l" fontAlgn="b"/>
                      <a:r>
                        <a:rPr lang="en-US" sz="2000" u="none" strike="noStrike">
                          <a:effectLst/>
                        </a:rPr>
                        <a:t>Vision statement wrap up</a:t>
                      </a:r>
                    </a:p>
                    <a:p>
                      <a:pPr algn="l" fontAlgn="b"/>
                      <a:r>
                        <a:rPr lang="en-US" sz="2000" u="none" strike="noStrike">
                          <a:effectLst/>
                        </a:rPr>
                        <a:t>Adaptation &amp; resilience overview</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algn="ctr" fontAlgn="b"/>
                      <a:r>
                        <a:rPr lang="en-US" sz="2000" u="none" strike="noStrike">
                          <a:effectLst/>
                        </a:rPr>
                        <a:t>2/24/2025</a:t>
                      </a:r>
                      <a:endParaRPr lang="en-US" sz="2000" b="0" i="0" u="none" strike="noStrike">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1304949369"/>
                  </a:ext>
                </a:extLst>
              </a:tr>
              <a:tr h="537746">
                <a:tc>
                  <a:txBody>
                    <a:bodyPr/>
                    <a:lstStyle/>
                    <a:p>
                      <a:pPr algn="ctr" fontAlgn="b"/>
                      <a:r>
                        <a:rPr lang="en-US" sz="2000" u="none" strike="noStrike">
                          <a:effectLst/>
                        </a:rPr>
                        <a:t>3</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a:effectLst/>
                        </a:rPr>
                        <a:t>Provide feedback on resiliency actions</a:t>
                      </a:r>
                    </a:p>
                  </a:txBody>
                  <a:tcPr marL="9525" marR="9525" marT="9525" marB="0"/>
                </a:tc>
                <a:tc>
                  <a:txBody>
                    <a:bodyPr/>
                    <a:lstStyle/>
                    <a:p>
                      <a:pPr algn="ctr" fontAlgn="b"/>
                      <a:r>
                        <a:rPr lang="en-US" sz="2000" u="none" strike="noStrike">
                          <a:effectLst/>
                        </a:rPr>
                        <a:t>Early April</a:t>
                      </a:r>
                      <a:endParaRPr lang="en-US" sz="2000" b="0" i="0" u="none" strike="noStrike">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2696132705"/>
                  </a:ext>
                </a:extLst>
              </a:tr>
              <a:tr h="537746">
                <a:tc>
                  <a:txBody>
                    <a:bodyPr/>
                    <a:lstStyle/>
                    <a:p>
                      <a:pPr algn="ctr" fontAlgn="b"/>
                      <a:r>
                        <a:rPr lang="en-US" sz="2000" u="none" strike="noStrike">
                          <a:effectLst/>
                        </a:rPr>
                        <a:t>4</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a:effectLst/>
                        </a:rPr>
                        <a:t>Provide feedback on GHG actions</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algn="ctr" fontAlgn="b"/>
                      <a:r>
                        <a:rPr lang="en-US" sz="2000" u="none" strike="noStrike">
                          <a:effectLst/>
                        </a:rPr>
                        <a:t>Late April</a:t>
                      </a:r>
                      <a:endParaRPr lang="en-US" sz="2000" b="0" i="0" u="none" strike="noStrike">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283901211"/>
                  </a:ext>
                </a:extLst>
              </a:tr>
              <a:tr h="537746">
                <a:tc>
                  <a:txBody>
                    <a:bodyPr/>
                    <a:lstStyle/>
                    <a:p>
                      <a:pPr algn="ctr" fontAlgn="b"/>
                      <a:r>
                        <a:rPr lang="en-US" sz="2000" u="none" strike="noStrike">
                          <a:effectLst/>
                        </a:rPr>
                        <a:t>5</a:t>
                      </a:r>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a:effectLst/>
                        </a:rPr>
                        <a:t>Wrap up meeting for final Climate Element review</a:t>
                      </a:r>
                      <a:endParaRPr lang="en-US" sz="2000" b="0" i="0" u="none" strike="noStrike">
                        <a:solidFill>
                          <a:srgbClr val="000000"/>
                        </a:solidFill>
                        <a:effectLst/>
                        <a:latin typeface="Aptos Narrow" panose="020B0004020202020204" pitchFamily="34" charset="0"/>
                      </a:endParaRPr>
                    </a:p>
                    <a:p>
                      <a:pPr algn="l" fontAlgn="b"/>
                      <a:endParaRPr lang="en-US" sz="2000" b="0" i="0" u="none" strike="noStrike">
                        <a:solidFill>
                          <a:srgbClr val="000000"/>
                        </a:solidFill>
                        <a:effectLst/>
                        <a:latin typeface="Aptos Narrow" panose="020B0004020202020204" pitchFamily="34" charset="0"/>
                      </a:endParaRPr>
                    </a:p>
                  </a:txBody>
                  <a:tcPr marL="9525" marR="9525" marT="9525" marB="0"/>
                </a:tc>
                <a:tc>
                  <a:txBody>
                    <a:bodyPr/>
                    <a:lstStyle/>
                    <a:p>
                      <a:pPr algn="ctr" fontAlgn="b"/>
                      <a:r>
                        <a:rPr lang="en-US" sz="2000" u="none" strike="noStrike">
                          <a:effectLst/>
                        </a:rPr>
                        <a:t>August or October, TBD</a:t>
                      </a:r>
                      <a:endParaRPr lang="en-US" sz="2000" b="0" i="0" u="none" strike="noStrike">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3514309757"/>
                  </a:ext>
                </a:extLst>
              </a:tr>
            </a:tbl>
          </a:graphicData>
        </a:graphic>
      </p:graphicFrame>
    </p:spTree>
    <p:extLst>
      <p:ext uri="{BB962C8B-B14F-4D97-AF65-F5344CB8AC3E}">
        <p14:creationId xmlns:p14="http://schemas.microsoft.com/office/powerpoint/2010/main" val="36031833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1284700" y="1724150"/>
            <a:ext cx="9682316" cy="1704850"/>
          </a:xfrm>
        </p:spPr>
        <p:txBody>
          <a:bodyPr>
            <a:normAutofit/>
          </a:bodyPr>
          <a:lstStyle/>
          <a:p>
            <a:pPr algn="ctr"/>
            <a:r>
              <a:rPr lang="en-US" sz="4800">
                <a:solidFill>
                  <a:srgbClr val="28A8DD"/>
                </a:solidFill>
                <a:latin typeface="Arial"/>
                <a:cs typeface="Arial"/>
              </a:rPr>
              <a:t>CLIMATE RESILIENCE IN LIBERTY LAKE</a:t>
            </a:r>
            <a:endParaRPr lang="en-US">
              <a:solidFill>
                <a:srgbClr val="28A8DD"/>
              </a:solidFill>
            </a:endParaRP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flipV="1">
            <a:off x="1139808" y="3206969"/>
            <a:ext cx="9972100"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44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99C1CF-AF23-4986-AE8F-2B748110C763}"/>
              </a:ext>
            </a:extLst>
          </p:cNvPr>
          <p:cNvSpPr txBox="1"/>
          <p:nvPr/>
        </p:nvSpPr>
        <p:spPr>
          <a:xfrm>
            <a:off x="669107" y="414199"/>
            <a:ext cx="11392754"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Arial" panose="020B0604020202020204" pitchFamily="34" charset="0"/>
                <a:cs typeface="Arial" panose="020B0604020202020204" pitchFamily="34" charset="0"/>
              </a:rPr>
              <a:t>What is the “Climate Element”?</a:t>
            </a:r>
            <a:endParaRPr kumimoji="0" lang="en-US" sz="18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A931D74-A26F-4545-B753-031C9109F44B}"/>
              </a:ext>
            </a:extLst>
          </p:cNvPr>
          <p:cNvSpPr txBox="1"/>
          <p:nvPr/>
        </p:nvSpPr>
        <p:spPr>
          <a:xfrm>
            <a:off x="0" y="1385046"/>
            <a:ext cx="7479587" cy="4739759"/>
          </a:xfrm>
          <a:prstGeom prst="rect">
            <a:avLst/>
          </a:prstGeom>
          <a:noFill/>
        </p:spPr>
        <p:txBody>
          <a:bodyPr wrap="square" lIns="91440" tIns="45720" rIns="91440" bIns="45720" anchor="t">
            <a:spAutoFit/>
          </a:bodyPr>
          <a:lstStyle/>
          <a:p>
            <a:pPr marR="0" lvl="1" algn="l" defTabSz="914400" rtl="0" eaLnBrk="1" fontAlgn="auto" latinLnBrk="0" hangingPunct="1">
              <a:lnSpc>
                <a:spcPct val="100000"/>
              </a:lnSpc>
              <a:spcBef>
                <a:spcPts val="1200"/>
              </a:spcBef>
              <a:spcAft>
                <a:spcPts val="1200"/>
              </a:spcAft>
              <a:buClr>
                <a:schemeClr val="tx1"/>
              </a:buClr>
              <a:buSzTx/>
              <a:tabLst/>
              <a:defRPr/>
            </a:pPr>
            <a:r>
              <a:rPr lang="en-US" sz="2800"/>
              <a:t>Washington State now requires planning for </a:t>
            </a:r>
            <a:r>
              <a:rPr kumimoji="0" lang="en-US" sz="2800" b="0" i="0" u="none" strike="noStrike" kern="1200" cap="none" spc="0" normalizeH="0" baseline="0" noProof="0">
                <a:ln>
                  <a:noFill/>
                </a:ln>
                <a:effectLst/>
                <a:uLnTx/>
                <a:uFillTx/>
              </a:rPr>
              <a:t>climate change in the Comprehensive Planning process.</a:t>
            </a:r>
            <a:endParaRPr lang="en-US" sz="2800"/>
          </a:p>
          <a:p>
            <a:pPr marR="0" lvl="1" algn="l" defTabSz="914400" rtl="0" eaLnBrk="1" fontAlgn="auto" latinLnBrk="0" hangingPunct="1">
              <a:lnSpc>
                <a:spcPct val="100000"/>
              </a:lnSpc>
              <a:spcBef>
                <a:spcPts val="1200"/>
              </a:spcBef>
              <a:spcAft>
                <a:spcPts val="1200"/>
              </a:spcAft>
              <a:buClr>
                <a:schemeClr val="tx1"/>
              </a:buClr>
              <a:buSzTx/>
              <a:tabLst/>
              <a:defRPr/>
            </a:pPr>
            <a:r>
              <a:rPr kumimoji="0" lang="en-US" sz="2800" b="0" i="0" u="none" strike="noStrike" kern="1200" cap="none" spc="0" normalizeH="0" baseline="0" noProof="0">
                <a:ln>
                  <a:noFill/>
                </a:ln>
                <a:effectLst/>
                <a:uLnTx/>
                <a:uFillTx/>
              </a:rPr>
              <a:t>Climate Element includes two sub-elements</a:t>
            </a:r>
            <a:endParaRPr lang="en-US" sz="2800"/>
          </a:p>
          <a:p>
            <a:pPr marL="914400" lvl="1" indent="-457200">
              <a:spcAft>
                <a:spcPts val="600"/>
              </a:spcAft>
              <a:buClr>
                <a:schemeClr val="tx1"/>
              </a:buClr>
              <a:buFont typeface="Arial" panose="020B0604020202020204" pitchFamily="34" charset="0"/>
              <a:buChar char="•"/>
              <a:defRPr/>
            </a:pPr>
            <a:r>
              <a:rPr lang="en-US" sz="2800" b="1">
                <a:solidFill>
                  <a:srgbClr val="28A8DD"/>
                </a:solidFill>
              </a:rPr>
              <a:t>GHG Emissions Reduction sub-element</a:t>
            </a:r>
          </a:p>
          <a:p>
            <a:pPr marL="914400" lvl="1" indent="-457200">
              <a:spcAft>
                <a:spcPts val="600"/>
              </a:spcAft>
              <a:buClr>
                <a:schemeClr val="tx1"/>
              </a:buClr>
              <a:buFont typeface="Arial" panose="020B0604020202020204" pitchFamily="34" charset="0"/>
              <a:buChar char="•"/>
              <a:defRPr/>
            </a:pPr>
            <a:r>
              <a:rPr lang="en-US" sz="2800" b="1">
                <a:solidFill>
                  <a:srgbClr val="28A8DD"/>
                </a:solidFill>
              </a:rPr>
              <a:t>Resilience sub-element</a:t>
            </a:r>
          </a:p>
          <a:p>
            <a:pPr lvl="1">
              <a:spcBef>
                <a:spcPts val="1200"/>
              </a:spcBef>
              <a:spcAft>
                <a:spcPts val="1200"/>
              </a:spcAft>
              <a:buClr>
                <a:schemeClr val="tx1"/>
              </a:buClr>
              <a:defRPr/>
            </a:pPr>
            <a:r>
              <a:rPr lang="en-US" sz="2800"/>
              <a:t>Communities are also required to advance environmental justice and avoid environmental health disparities.</a:t>
            </a:r>
          </a:p>
        </p:txBody>
      </p:sp>
      <p:sp>
        <p:nvSpPr>
          <p:cNvPr id="5" name="Rectangle 4">
            <a:extLst>
              <a:ext uri="{FF2B5EF4-FFF2-40B4-BE49-F238E27FC236}">
                <a16:creationId xmlns:a16="http://schemas.microsoft.com/office/drawing/2014/main" id="{F94B57A3-243E-DE9B-1CC6-2FD1AE7F9109}"/>
              </a:ext>
            </a:extLst>
          </p:cNvPr>
          <p:cNvSpPr/>
          <p:nvPr/>
        </p:nvSpPr>
        <p:spPr>
          <a:xfrm>
            <a:off x="7584559" y="1183640"/>
            <a:ext cx="4607442" cy="5674360"/>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r>
              <a:rPr lang="en-US" sz="2000" b="1">
                <a:latin typeface="Segoe UI Light" panose="020B0502040204020203" pitchFamily="34" charset="0"/>
                <a:cs typeface="Segoe UI Light" panose="020B0502040204020203" pitchFamily="34" charset="0"/>
              </a:rPr>
              <a:t>RCW 36.70A.070 Comprehensive plans—Mandatory elements. </a:t>
            </a:r>
            <a:br>
              <a:rPr lang="en-US">
                <a:latin typeface="Segoe UI Light" panose="020B0502040204020203" pitchFamily="34" charset="0"/>
                <a:cs typeface="Segoe UI Light" panose="020B0502040204020203" pitchFamily="34" charset="0"/>
              </a:rPr>
            </a:br>
            <a:br>
              <a:rPr lang="en-US">
                <a:latin typeface="Segoe UI Light" panose="020B0502040204020203" pitchFamily="34" charset="0"/>
                <a:cs typeface="Segoe UI Light" panose="020B0502040204020203" pitchFamily="34" charset="0"/>
              </a:rPr>
            </a:br>
            <a:r>
              <a:rPr lang="en-US" sz="2000" i="1">
                <a:latin typeface="Segoe UI Light" panose="020B0502040204020203" pitchFamily="34" charset="0"/>
                <a:cs typeface="Segoe UI Light" panose="020B0502040204020203" pitchFamily="34" charset="0"/>
              </a:rPr>
              <a:t>“A climate change and resiliency element that is designed to result in </a:t>
            </a:r>
            <a:r>
              <a:rPr lang="en-US" sz="2000" b="1" i="1">
                <a:latin typeface="Segoe UI Light" panose="020B0502040204020203" pitchFamily="34" charset="0"/>
                <a:cs typeface="Segoe UI Light" panose="020B0502040204020203" pitchFamily="34" charset="0"/>
              </a:rPr>
              <a:t>reductions in overall greenhouse gas emissions</a:t>
            </a:r>
            <a:r>
              <a:rPr lang="en-US" sz="2000" i="1">
                <a:latin typeface="Segoe UI Light" panose="020B0502040204020203" pitchFamily="34" charset="0"/>
                <a:cs typeface="Segoe UI Light" panose="020B0502040204020203" pitchFamily="34" charset="0"/>
              </a:rPr>
              <a:t> and that must </a:t>
            </a:r>
            <a:r>
              <a:rPr lang="en-US" sz="2000" b="1" i="1">
                <a:latin typeface="Segoe UI Light" panose="020B0502040204020203" pitchFamily="34" charset="0"/>
                <a:cs typeface="Segoe UI Light" panose="020B0502040204020203" pitchFamily="34" charset="0"/>
              </a:rPr>
              <a:t>enhance resiliency to and avoid the adverse impacts of climate change</a:t>
            </a:r>
            <a:r>
              <a:rPr lang="en-US" sz="2000" i="1">
                <a:latin typeface="Segoe UI Light" panose="020B0502040204020203" pitchFamily="34" charset="0"/>
                <a:cs typeface="Segoe UI Light" panose="020B0502040204020203" pitchFamily="34" charset="0"/>
              </a:rPr>
              <a:t>, which must include efforts to </a:t>
            </a:r>
            <a:r>
              <a:rPr lang="en-US" sz="2000" b="1" i="1">
                <a:latin typeface="Segoe UI Light" panose="020B0502040204020203" pitchFamily="34" charset="0"/>
                <a:cs typeface="Segoe UI Light" panose="020B0502040204020203" pitchFamily="34" charset="0"/>
              </a:rPr>
              <a:t>reduce localized greenhouse gas emissions</a:t>
            </a:r>
            <a:r>
              <a:rPr lang="en-US" sz="2000" i="1">
                <a:latin typeface="Segoe UI Light" panose="020B0502040204020203" pitchFamily="34" charset="0"/>
                <a:cs typeface="Segoe UI Light" panose="020B0502040204020203" pitchFamily="34" charset="0"/>
              </a:rPr>
              <a:t> and </a:t>
            </a:r>
            <a:r>
              <a:rPr lang="en-US" sz="2000" b="1" i="1">
                <a:latin typeface="Segoe UI Light" panose="020B0502040204020203" pitchFamily="34" charset="0"/>
                <a:cs typeface="Segoe UI Light" panose="020B0502040204020203" pitchFamily="34" charset="0"/>
              </a:rPr>
              <a:t>avoid creating or worsening localized climate impacts to vulnerable populations and overburdened communities</a:t>
            </a:r>
            <a:r>
              <a:rPr lang="en-US" sz="2000" i="1">
                <a:latin typeface="Segoe UI Light" panose="020B0502040204020203" pitchFamily="34" charset="0"/>
                <a:cs typeface="Segoe UI Light" panose="020B0502040204020203" pitchFamily="34" charset="0"/>
              </a:rPr>
              <a:t>.”</a:t>
            </a:r>
            <a:br>
              <a:rPr lang="en-US">
                <a:latin typeface="Segoe UI Light" panose="020B0502040204020203" pitchFamily="34" charset="0"/>
                <a:cs typeface="Segoe UI Light" panose="020B0502040204020203" pitchFamily="34" charset="0"/>
              </a:rPr>
            </a:br>
            <a:br>
              <a:rPr lang="en-US">
                <a:latin typeface="Segoe UI Light" panose="020B0502040204020203" pitchFamily="34" charset="0"/>
                <a:cs typeface="Segoe UI Light" panose="020B0502040204020203" pitchFamily="34" charset="0"/>
              </a:rPr>
            </a:br>
            <a:r>
              <a:rPr lang="en-US" sz="1600">
                <a:latin typeface="Segoe UI Light" panose="020B0502040204020203" pitchFamily="34" charset="0"/>
                <a:cs typeface="Segoe UI Light" panose="020B0502040204020203" pitchFamily="34" charset="0"/>
              </a:rPr>
              <a:t>https://app.leg.wa.gov/RCW/default.aspx?cite=36.70A.070&amp;pdf=true</a:t>
            </a:r>
            <a:endParaRPr lang="en-US">
              <a:latin typeface="Segoe UI Light" panose="020B0502040204020203" pitchFamily="34" charset="0"/>
              <a:cs typeface="Segoe UI Light" panose="020B0502040204020203" pitchFamily="34" charset="0"/>
            </a:endParaRPr>
          </a:p>
        </p:txBody>
      </p:sp>
      <p:cxnSp>
        <p:nvCxnSpPr>
          <p:cNvPr id="7" name="Straight Connector 6">
            <a:extLst>
              <a:ext uri="{FF2B5EF4-FFF2-40B4-BE49-F238E27FC236}">
                <a16:creationId xmlns:a16="http://schemas.microsoft.com/office/drawing/2014/main" id="{E9B3BB41-FA11-49BA-8A72-B920DF561F6D}"/>
              </a:ext>
            </a:extLst>
          </p:cNvPr>
          <p:cNvCxnSpPr/>
          <p:nvPr/>
        </p:nvCxnSpPr>
        <p:spPr>
          <a:xfrm>
            <a:off x="7941924" y="2106201"/>
            <a:ext cx="3852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F59CBAE-0785-27A8-9081-4666E3CE4310}"/>
              </a:ext>
            </a:extLst>
          </p:cNvPr>
          <p:cNvGrpSpPr/>
          <p:nvPr/>
        </p:nvGrpSpPr>
        <p:grpSpPr>
          <a:xfrm>
            <a:off x="0" y="420876"/>
            <a:ext cx="12192000" cy="769441"/>
            <a:chOff x="0" y="420876"/>
            <a:chExt cx="12192000" cy="769441"/>
          </a:xfrm>
        </p:grpSpPr>
        <p:sp>
          <p:nvSpPr>
            <p:cNvPr id="8" name="Rectangle 7">
              <a:extLst>
                <a:ext uri="{FF2B5EF4-FFF2-40B4-BE49-F238E27FC236}">
                  <a16:creationId xmlns:a16="http://schemas.microsoft.com/office/drawing/2014/main" id="{29030A8F-001F-CEFC-54C0-C9098ED1EDF2}"/>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0" name="TextBox 9">
              <a:extLst>
                <a:ext uri="{FF2B5EF4-FFF2-40B4-BE49-F238E27FC236}">
                  <a16:creationId xmlns:a16="http://schemas.microsoft.com/office/drawing/2014/main" id="{C8ABA08B-D91D-FA38-C0FA-F56BB101665D}"/>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What is the “Climate Element”?</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sp>
        <p:nvSpPr>
          <p:cNvPr id="11" name="Rectangle 10">
            <a:extLst>
              <a:ext uri="{FF2B5EF4-FFF2-40B4-BE49-F238E27FC236}">
                <a16:creationId xmlns:a16="http://schemas.microsoft.com/office/drawing/2014/main" id="{C063605D-41AF-50E6-01E2-0589161B9429}"/>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3" name="Rectangle 12">
            <a:extLst>
              <a:ext uri="{FF2B5EF4-FFF2-40B4-BE49-F238E27FC236}">
                <a16:creationId xmlns:a16="http://schemas.microsoft.com/office/drawing/2014/main" id="{2576519C-5AFA-0745-B226-E3C75416E088}"/>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Tree>
    <p:extLst>
      <p:ext uri="{BB962C8B-B14F-4D97-AF65-F5344CB8AC3E}">
        <p14:creationId xmlns:p14="http://schemas.microsoft.com/office/powerpoint/2010/main" val="4533096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A931D74-A26F-4545-B753-031C9109F44B}"/>
              </a:ext>
            </a:extLst>
          </p:cNvPr>
          <p:cNvSpPr txBox="1"/>
          <p:nvPr/>
        </p:nvSpPr>
        <p:spPr>
          <a:xfrm>
            <a:off x="282429" y="1304364"/>
            <a:ext cx="11565860" cy="5132760"/>
          </a:xfrm>
          <a:prstGeom prst="rect">
            <a:avLst/>
          </a:prstGeom>
          <a:noFill/>
        </p:spPr>
        <p:txBody>
          <a:bodyPr wrap="square" lIns="91440" tIns="45720" rIns="91440" bIns="45720" anchor="t">
            <a:normAutofit lnSpcReduction="10000"/>
          </a:bodyPr>
          <a:lstStyle/>
          <a:p>
            <a:pPr marL="457200" indent="-457200">
              <a:spcBef>
                <a:spcPts val="1800"/>
              </a:spcBef>
              <a:buClr>
                <a:schemeClr val="tx1"/>
              </a:buClr>
              <a:buFont typeface="Arial" panose="020B0604020202020204" pitchFamily="34" charset="0"/>
              <a:buChar char="•"/>
              <a:defRPr/>
            </a:pPr>
            <a:r>
              <a:rPr lang="en-US" sz="2800" b="1">
                <a:latin typeface="Arial" panose="020B0604020202020204" pitchFamily="34" charset="0"/>
              </a:rPr>
              <a:t>Requirement 1: </a:t>
            </a:r>
            <a:r>
              <a:rPr lang="en-US" sz="2800" u="sng">
                <a:latin typeface="Arial" panose="020B0604020202020204" pitchFamily="34" charset="0"/>
              </a:rPr>
              <a:t>Address natural hazards created or aggravated by climate change</a:t>
            </a:r>
            <a:r>
              <a:rPr lang="en-US" sz="2800">
                <a:latin typeface="Arial" panose="020B0604020202020204" pitchFamily="34" charset="0"/>
              </a:rPr>
              <a:t>, including sea level rise, landslides, flooding, drought, heat, smoke, wildfire, and other effects of changes to temperature and precipitation patterns</a:t>
            </a:r>
          </a:p>
          <a:p>
            <a:pPr marL="457200" indent="-457200">
              <a:spcBef>
                <a:spcPts val="1800"/>
              </a:spcBef>
              <a:buClr>
                <a:schemeClr val="tx1"/>
              </a:buClr>
              <a:buFont typeface="Arial" panose="020B0604020202020204" pitchFamily="34" charset="0"/>
              <a:buChar char="•"/>
              <a:defRPr/>
            </a:pPr>
            <a:r>
              <a:rPr lang="en-US" sz="2800" b="1">
                <a:latin typeface="Arial" panose="020B0604020202020204" pitchFamily="34" charset="0"/>
              </a:rPr>
              <a:t>Requirement 2: </a:t>
            </a:r>
            <a:r>
              <a:rPr lang="en-US" sz="2800" u="sng">
                <a:latin typeface="Arial" panose="020B0604020202020204" pitchFamily="34" charset="0"/>
              </a:rPr>
              <a:t>Identify, protect, and enhance natural areas to foster climate resilience</a:t>
            </a:r>
            <a:r>
              <a:rPr lang="en-US" sz="2800">
                <a:latin typeface="Arial" panose="020B0604020202020204" pitchFamily="34" charset="0"/>
              </a:rPr>
              <a:t>, as well as areas of </a:t>
            </a:r>
            <a:r>
              <a:rPr lang="en-US" sz="2800" u="sng">
                <a:latin typeface="Arial" panose="020B0604020202020204" pitchFamily="34" charset="0"/>
              </a:rPr>
              <a:t>vital habitat for safe species migration</a:t>
            </a:r>
          </a:p>
          <a:p>
            <a:pPr marL="457200" indent="-457200">
              <a:spcBef>
                <a:spcPts val="1800"/>
              </a:spcBef>
              <a:buClr>
                <a:schemeClr val="tx1"/>
              </a:buClr>
              <a:buFont typeface="Arial" panose="020B0604020202020204" pitchFamily="34" charset="0"/>
              <a:buChar char="•"/>
              <a:defRPr/>
            </a:pPr>
            <a:r>
              <a:rPr lang="en-US" sz="2800" b="1">
                <a:latin typeface="Arial" panose="020B0604020202020204" pitchFamily="34" charset="0"/>
              </a:rPr>
              <a:t>Requirement 3: </a:t>
            </a:r>
            <a:r>
              <a:rPr lang="en-US" sz="2800" u="sng">
                <a:latin typeface="Arial" panose="020B0604020202020204" pitchFamily="34" charset="0"/>
              </a:rPr>
              <a:t>Identify, protect, and enhance community resilience to climate impacts</a:t>
            </a:r>
            <a:r>
              <a:rPr lang="en-US" sz="2800">
                <a:latin typeface="Arial" panose="020B0604020202020204" pitchFamily="34" charset="0"/>
              </a:rPr>
              <a:t>, including social, economic, and built-environment factors, which </a:t>
            </a:r>
            <a:r>
              <a:rPr lang="en-US" sz="2800" u="sng">
                <a:latin typeface="Arial" panose="020B0604020202020204" pitchFamily="34" charset="0"/>
              </a:rPr>
              <a:t>support adaptation to climate impacts consistent with environmental justice</a:t>
            </a:r>
          </a:p>
          <a:p>
            <a:pPr lvl="1">
              <a:buClr>
                <a:schemeClr val="tx1"/>
              </a:buClr>
              <a:defRPr/>
            </a:pPr>
            <a:endParaRPr lang="en-US" sz="2800">
              <a:latin typeface="Arial" panose="020B0604020202020204" pitchFamily="34" charset="0"/>
            </a:endParaRPr>
          </a:p>
        </p:txBody>
      </p:sp>
      <p:grpSp>
        <p:nvGrpSpPr>
          <p:cNvPr id="3" name="Group 2">
            <a:extLst>
              <a:ext uri="{FF2B5EF4-FFF2-40B4-BE49-F238E27FC236}">
                <a16:creationId xmlns:a16="http://schemas.microsoft.com/office/drawing/2014/main" id="{148AD20D-C586-9F1F-B6B0-48C75FCC65CD}"/>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51AB335E-7476-18E9-8DD5-7A6201985951}"/>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56B7DD1A-A090-2CC3-A909-C0A1929D9615}"/>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643C8C4C-A138-69EB-3853-C5D90E848D12}"/>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709416D4-5E55-AF89-B1AF-7C21B26A230F}"/>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a:solidFill>
                  <a:schemeClr val="bg1"/>
                </a:solidFill>
                <a:latin typeface="Arial Narrow" panose="020B0606020202030204" pitchFamily="34" charset="0"/>
              </a:rPr>
              <a:t>MINIMUM REQUIREMENTS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1125300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F3C2A3-E78C-A000-0688-1B2639E90351}"/>
              </a:ext>
            </a:extLst>
          </p:cNvPr>
          <p:cNvSpPr txBox="1"/>
          <p:nvPr/>
        </p:nvSpPr>
        <p:spPr>
          <a:xfrm>
            <a:off x="0" y="1267677"/>
            <a:ext cx="11008797" cy="53236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914400" lvl="1" indent="-457200">
              <a:spcAft>
                <a:spcPts val="600"/>
              </a:spcAft>
              <a:buClr>
                <a:srgbClr val="000000"/>
              </a:buClr>
              <a:buFont typeface="Arial,Sans-Serif" panose="020B0604020202020204" pitchFamily="34" charset="0"/>
              <a:buChar char="•"/>
              <a:defRPr/>
            </a:pPr>
            <a:r>
              <a:rPr lang="en-US" sz="2400">
                <a:latin typeface="Arial"/>
                <a:ea typeface="+mn-lt"/>
                <a:cs typeface="Arial"/>
              </a:rPr>
              <a:t>Key data and information resources</a:t>
            </a:r>
          </a:p>
          <a:p>
            <a:pPr marL="1371600" lvl="2" indent="-457200">
              <a:spcAft>
                <a:spcPts val="600"/>
              </a:spcAft>
              <a:buFont typeface="Arial,Sans-Serif" panose="020B0604020202020204" pitchFamily="34" charset="0"/>
              <a:buChar char="•"/>
              <a:defRPr/>
            </a:pPr>
            <a:r>
              <a:rPr lang="en-US" sz="2000">
                <a:latin typeface="Arial"/>
                <a:ea typeface="Calibri"/>
                <a:cs typeface="Arial"/>
              </a:rPr>
              <a:t>UW Climate Impacts Group (CMR tool, data for Climate Vulnerability map)</a:t>
            </a:r>
          </a:p>
          <a:p>
            <a:pPr marL="1371600" lvl="2" indent="-457200">
              <a:spcAft>
                <a:spcPts val="600"/>
              </a:spcAft>
              <a:buFont typeface="Arial,Sans-Serif" panose="020B0604020202020204" pitchFamily="34" charset="0"/>
              <a:buChar char="•"/>
              <a:defRPr/>
            </a:pPr>
            <a:r>
              <a:rPr lang="en-US" sz="2000">
                <a:latin typeface="Arial"/>
                <a:ea typeface="+mn-lt"/>
                <a:cs typeface="Arial"/>
              </a:rPr>
              <a:t>Washington DNR WUI Maps</a:t>
            </a:r>
          </a:p>
          <a:p>
            <a:pPr marL="1371600" lvl="2" indent="-457200">
              <a:spcAft>
                <a:spcPts val="600"/>
              </a:spcAft>
              <a:buFont typeface="Arial,Sans-Serif" panose="020B0604020202020204" pitchFamily="34" charset="0"/>
              <a:buChar char="•"/>
              <a:defRPr/>
            </a:pPr>
            <a:r>
              <a:rPr lang="en-US" sz="2000">
                <a:latin typeface="Arial"/>
                <a:ea typeface="+mn-lt"/>
                <a:cs typeface="Arial"/>
              </a:rPr>
              <a:t>Washington Department of Ecology</a:t>
            </a:r>
          </a:p>
          <a:p>
            <a:pPr marL="1371600" lvl="2" indent="-457200">
              <a:spcAft>
                <a:spcPts val="600"/>
              </a:spcAft>
              <a:buFont typeface="Arial,Sans-Serif" panose="020B0604020202020204" pitchFamily="34" charset="0"/>
              <a:buChar char="•"/>
              <a:defRPr/>
            </a:pPr>
            <a:r>
              <a:rPr lang="en-US" sz="2000">
                <a:latin typeface="Arial"/>
                <a:ea typeface="+mn-lt"/>
                <a:cs typeface="Arial"/>
              </a:rPr>
              <a:t>US Geological Survey (USGS)</a:t>
            </a:r>
          </a:p>
          <a:p>
            <a:pPr marL="1371600" lvl="2" indent="-457200">
              <a:spcAft>
                <a:spcPts val="600"/>
              </a:spcAft>
              <a:buFont typeface="Arial,Sans-Serif" panose="020B0604020202020204" pitchFamily="34" charset="0"/>
              <a:buChar char="•"/>
              <a:defRPr/>
            </a:pPr>
            <a:r>
              <a:rPr lang="en-US" sz="2000">
                <a:latin typeface="Arial"/>
                <a:ea typeface="+mn-lt"/>
                <a:cs typeface="Arial"/>
              </a:rPr>
              <a:t>Spokane County </a:t>
            </a:r>
          </a:p>
          <a:p>
            <a:pPr marL="1371600" lvl="2" indent="-457200">
              <a:spcAft>
                <a:spcPts val="600"/>
              </a:spcAft>
              <a:buFont typeface="Arial,Sans-Serif" panose="020B0604020202020204" pitchFamily="34" charset="0"/>
              <a:buChar char="•"/>
              <a:defRPr/>
            </a:pPr>
            <a:r>
              <a:rPr lang="en-US" sz="2000">
                <a:latin typeface="Arial"/>
                <a:ea typeface="+mn-lt"/>
                <a:cs typeface="Arial"/>
              </a:rPr>
              <a:t>FEMA Risk Index</a:t>
            </a:r>
          </a:p>
          <a:p>
            <a:pPr marL="1371600" lvl="2" indent="-457200">
              <a:spcAft>
                <a:spcPts val="600"/>
              </a:spcAft>
              <a:buFont typeface="Arial,Sans-Serif" panose="020B0604020202020204" pitchFamily="34" charset="0"/>
              <a:buChar char="•"/>
              <a:defRPr/>
            </a:pPr>
            <a:r>
              <a:rPr lang="en-US" sz="2000">
                <a:latin typeface="Arial"/>
                <a:ea typeface="+mn-lt"/>
                <a:cs typeface="Arial"/>
              </a:rPr>
              <a:t>WA State Health Disparities Map</a:t>
            </a:r>
          </a:p>
          <a:p>
            <a:pPr marL="1371600" lvl="2" indent="-457200">
              <a:spcAft>
                <a:spcPts val="600"/>
              </a:spcAft>
              <a:buFont typeface="Arial,Sans-Serif" panose="020B0604020202020204" pitchFamily="34" charset="0"/>
              <a:buChar char="•"/>
              <a:defRPr/>
            </a:pPr>
            <a:r>
              <a:rPr lang="en-US" sz="2000">
                <a:latin typeface="Arial"/>
                <a:ea typeface="+mn-lt"/>
                <a:cs typeface="Arial"/>
              </a:rPr>
              <a:t>American Community Survey (Census Bureau)</a:t>
            </a:r>
          </a:p>
          <a:p>
            <a:pPr marL="1371600" lvl="2" indent="-457200">
              <a:spcAft>
                <a:spcPts val="600"/>
              </a:spcAft>
              <a:buFont typeface="Arial,Sans-Serif" panose="020B0604020202020204" pitchFamily="34" charset="0"/>
              <a:buChar char="•"/>
              <a:defRPr/>
            </a:pPr>
            <a:r>
              <a:rPr lang="en-US" sz="2000">
                <a:latin typeface="Arial"/>
                <a:ea typeface="+mn-lt"/>
                <a:cs typeface="Arial"/>
              </a:rPr>
              <a:t>Center for Disease Control (CDC)</a:t>
            </a:r>
          </a:p>
          <a:p>
            <a:pPr marL="1371600" lvl="2" indent="-457200">
              <a:spcAft>
                <a:spcPts val="600"/>
              </a:spcAft>
              <a:buFont typeface="Arial,Sans-Serif" panose="020B0604020202020204" pitchFamily="34" charset="0"/>
              <a:buChar char="•"/>
              <a:defRPr/>
            </a:pPr>
            <a:r>
              <a:rPr lang="en-US" sz="2000">
                <a:latin typeface="Arial"/>
                <a:ea typeface="+mn-lt"/>
                <a:cs typeface="Arial"/>
              </a:rPr>
              <a:t>Input from staff</a:t>
            </a:r>
          </a:p>
          <a:p>
            <a:pPr marL="1371600" lvl="2" indent="-457200">
              <a:spcAft>
                <a:spcPts val="600"/>
              </a:spcAft>
              <a:buFont typeface="Arial,Sans-Serif" panose="020B0604020202020204" pitchFamily="34" charset="0"/>
              <a:buChar char="•"/>
              <a:defRPr/>
            </a:pPr>
            <a:endParaRPr lang="en-US" sz="2000">
              <a:latin typeface="Arial"/>
              <a:ea typeface="+mn-lt"/>
              <a:cs typeface="Arial"/>
            </a:endParaRPr>
          </a:p>
          <a:p>
            <a:pPr marL="914400" lvl="1" indent="-457200">
              <a:spcAft>
                <a:spcPts val="600"/>
              </a:spcAft>
              <a:buClr>
                <a:srgbClr val="000000"/>
              </a:buClr>
              <a:buFont typeface="Arial" panose="020B0604020202020204" pitchFamily="34" charset="0"/>
              <a:buChar char="•"/>
              <a:defRPr/>
            </a:pPr>
            <a:r>
              <a:rPr lang="en-US" sz="2400">
                <a:latin typeface="Arial"/>
                <a:ea typeface="+mn-lt"/>
                <a:cs typeface="Arial"/>
              </a:rPr>
              <a:t>Following Commerce guidance for Climate Element</a:t>
            </a:r>
            <a:endParaRPr lang="en-US">
              <a:ea typeface="Calibri"/>
              <a:cs typeface="Calibri"/>
            </a:endParaRPr>
          </a:p>
          <a:p>
            <a:pPr marL="285750" indent="-285750">
              <a:buFont typeface="Arial"/>
              <a:buChar char="•"/>
            </a:pPr>
            <a:endParaRPr lang="en-US" sz="2000">
              <a:cs typeface="Calibri"/>
            </a:endParaRPr>
          </a:p>
        </p:txBody>
      </p:sp>
      <p:grpSp>
        <p:nvGrpSpPr>
          <p:cNvPr id="3" name="Group 2">
            <a:extLst>
              <a:ext uri="{FF2B5EF4-FFF2-40B4-BE49-F238E27FC236}">
                <a16:creationId xmlns:a16="http://schemas.microsoft.com/office/drawing/2014/main" id="{158C53DF-AFF5-B94D-730B-A12E70B2ACD4}"/>
              </a:ext>
            </a:extLst>
          </p:cNvPr>
          <p:cNvGrpSpPr/>
          <p:nvPr/>
        </p:nvGrpSpPr>
        <p:grpSpPr>
          <a:xfrm>
            <a:off x="0" y="0"/>
            <a:ext cx="12192000" cy="1183640"/>
            <a:chOff x="0" y="0"/>
            <a:chExt cx="12192000" cy="1183640"/>
          </a:xfrm>
        </p:grpSpPr>
        <p:sp>
          <p:nvSpPr>
            <p:cNvPr id="7" name="Rectangle 6">
              <a:extLst>
                <a:ext uri="{FF2B5EF4-FFF2-40B4-BE49-F238E27FC236}">
                  <a16:creationId xmlns:a16="http://schemas.microsoft.com/office/drawing/2014/main" id="{29C3A55D-6CCA-F7A4-E376-470B0B4BDBAB}"/>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F9115B01-E31A-C5CB-F36A-C67EE9B5C97D}"/>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2" name="Rectangle 11">
              <a:extLst>
                <a:ext uri="{FF2B5EF4-FFF2-40B4-BE49-F238E27FC236}">
                  <a16:creationId xmlns:a16="http://schemas.microsoft.com/office/drawing/2014/main" id="{003A761B-5DCD-1AC0-E40E-D9FBED16E5C7}"/>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104651CC-07FF-F605-0C24-2BBDD19A6691}"/>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METHODOLOGY &amp; DATA</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8210133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F3C2A3-E78C-A000-0688-1B2639E90351}"/>
              </a:ext>
            </a:extLst>
          </p:cNvPr>
          <p:cNvSpPr txBox="1"/>
          <p:nvPr/>
        </p:nvSpPr>
        <p:spPr>
          <a:xfrm>
            <a:off x="0" y="1267677"/>
            <a:ext cx="11008797" cy="53236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914400" lvl="1" indent="-457200">
              <a:spcAft>
                <a:spcPts val="600"/>
              </a:spcAft>
              <a:buClr>
                <a:srgbClr val="000000"/>
              </a:buClr>
              <a:buFont typeface="Arial,Sans-Serif" panose="020B0604020202020204" pitchFamily="34" charset="0"/>
              <a:buChar char="•"/>
              <a:defRPr/>
            </a:pPr>
            <a:r>
              <a:rPr lang="en-US" sz="2400">
                <a:latin typeface="Arial"/>
                <a:ea typeface="+mn-lt"/>
                <a:cs typeface="Arial"/>
              </a:rPr>
              <a:t>Key data and information resources</a:t>
            </a:r>
          </a:p>
          <a:p>
            <a:pPr marL="1371600" lvl="2" indent="-457200">
              <a:spcAft>
                <a:spcPts val="600"/>
              </a:spcAft>
              <a:buFont typeface="Arial,Sans-Serif" panose="020B0604020202020204" pitchFamily="34" charset="0"/>
              <a:buChar char="•"/>
              <a:defRPr/>
            </a:pPr>
            <a:r>
              <a:rPr lang="en-US" sz="2000">
                <a:latin typeface="Arial"/>
                <a:ea typeface="Calibri"/>
                <a:cs typeface="Arial"/>
              </a:rPr>
              <a:t>UW Climate Impacts Group (CMR tool, data for Climate Vulnerability map)</a:t>
            </a:r>
          </a:p>
          <a:p>
            <a:pPr marL="1371600" lvl="2" indent="-457200">
              <a:spcAft>
                <a:spcPts val="600"/>
              </a:spcAft>
              <a:buFont typeface="Arial,Sans-Serif" panose="020B0604020202020204" pitchFamily="34" charset="0"/>
              <a:buChar char="•"/>
              <a:defRPr/>
            </a:pPr>
            <a:r>
              <a:rPr lang="en-US" sz="2000">
                <a:latin typeface="Arial"/>
                <a:ea typeface="+mn-lt"/>
                <a:cs typeface="Arial"/>
              </a:rPr>
              <a:t>Washington DNR WUI Maps</a:t>
            </a:r>
          </a:p>
          <a:p>
            <a:pPr marL="1371600" lvl="2" indent="-457200">
              <a:spcAft>
                <a:spcPts val="600"/>
              </a:spcAft>
              <a:buFont typeface="Arial,Sans-Serif" panose="020B0604020202020204" pitchFamily="34" charset="0"/>
              <a:buChar char="•"/>
              <a:defRPr/>
            </a:pPr>
            <a:r>
              <a:rPr lang="en-US" sz="2000">
                <a:latin typeface="Arial"/>
                <a:ea typeface="+mn-lt"/>
                <a:cs typeface="Arial"/>
              </a:rPr>
              <a:t>Washington Department of Ecology</a:t>
            </a:r>
          </a:p>
          <a:p>
            <a:pPr marL="1371600" lvl="2" indent="-457200">
              <a:spcAft>
                <a:spcPts val="600"/>
              </a:spcAft>
              <a:buFont typeface="Arial,Sans-Serif" panose="020B0604020202020204" pitchFamily="34" charset="0"/>
              <a:buChar char="•"/>
              <a:defRPr/>
            </a:pPr>
            <a:r>
              <a:rPr lang="en-US" sz="2000">
                <a:latin typeface="Arial"/>
                <a:ea typeface="+mn-lt"/>
                <a:cs typeface="Arial"/>
              </a:rPr>
              <a:t>US Geological Survey (USGS)</a:t>
            </a:r>
          </a:p>
          <a:p>
            <a:pPr marL="1371600" lvl="2" indent="-457200">
              <a:spcAft>
                <a:spcPts val="600"/>
              </a:spcAft>
              <a:buFont typeface="Arial,Sans-Serif" panose="020B0604020202020204" pitchFamily="34" charset="0"/>
              <a:buChar char="•"/>
              <a:defRPr/>
            </a:pPr>
            <a:r>
              <a:rPr lang="en-US" sz="2000">
                <a:latin typeface="Arial"/>
                <a:ea typeface="+mn-lt"/>
                <a:cs typeface="Arial"/>
              </a:rPr>
              <a:t>Spokane County </a:t>
            </a:r>
          </a:p>
          <a:p>
            <a:pPr marL="1371600" lvl="2" indent="-457200">
              <a:spcAft>
                <a:spcPts val="600"/>
              </a:spcAft>
              <a:buFont typeface="Arial,Sans-Serif" panose="020B0604020202020204" pitchFamily="34" charset="0"/>
              <a:buChar char="•"/>
              <a:defRPr/>
            </a:pPr>
            <a:r>
              <a:rPr lang="en-US" sz="2000">
                <a:latin typeface="Arial"/>
                <a:ea typeface="+mn-lt"/>
                <a:cs typeface="Arial"/>
              </a:rPr>
              <a:t>FEMA Risk Index</a:t>
            </a:r>
          </a:p>
          <a:p>
            <a:pPr marL="1371600" lvl="2" indent="-457200">
              <a:spcAft>
                <a:spcPts val="600"/>
              </a:spcAft>
              <a:buFont typeface="Arial,Sans-Serif" panose="020B0604020202020204" pitchFamily="34" charset="0"/>
              <a:buChar char="•"/>
              <a:defRPr/>
            </a:pPr>
            <a:r>
              <a:rPr lang="en-US" sz="2000">
                <a:latin typeface="Arial"/>
                <a:ea typeface="+mn-lt"/>
                <a:cs typeface="Arial"/>
              </a:rPr>
              <a:t>WA State Health Disparities Map</a:t>
            </a:r>
          </a:p>
          <a:p>
            <a:pPr marL="1371600" lvl="2" indent="-457200">
              <a:spcAft>
                <a:spcPts val="600"/>
              </a:spcAft>
              <a:buFont typeface="Arial,Sans-Serif" panose="020B0604020202020204" pitchFamily="34" charset="0"/>
              <a:buChar char="•"/>
              <a:defRPr/>
            </a:pPr>
            <a:r>
              <a:rPr lang="en-US" sz="2000">
                <a:latin typeface="Arial"/>
                <a:ea typeface="+mn-lt"/>
                <a:cs typeface="Arial"/>
              </a:rPr>
              <a:t>American Community Survey (Census Bureau)</a:t>
            </a:r>
          </a:p>
          <a:p>
            <a:pPr marL="1371600" lvl="2" indent="-457200">
              <a:spcAft>
                <a:spcPts val="600"/>
              </a:spcAft>
              <a:buFont typeface="Arial,Sans-Serif" panose="020B0604020202020204" pitchFamily="34" charset="0"/>
              <a:buChar char="•"/>
              <a:defRPr/>
            </a:pPr>
            <a:r>
              <a:rPr lang="en-US" sz="2000">
                <a:latin typeface="Arial"/>
                <a:ea typeface="+mn-lt"/>
                <a:cs typeface="Arial"/>
              </a:rPr>
              <a:t>Center for Disease Control (CDC)</a:t>
            </a:r>
          </a:p>
          <a:p>
            <a:pPr marL="1371600" lvl="2" indent="-457200">
              <a:spcAft>
                <a:spcPts val="600"/>
              </a:spcAft>
              <a:buFont typeface="Arial,Sans-Serif" panose="020B0604020202020204" pitchFamily="34" charset="0"/>
              <a:buChar char="•"/>
              <a:defRPr/>
            </a:pPr>
            <a:r>
              <a:rPr lang="en-US" sz="2000">
                <a:latin typeface="Arial"/>
                <a:ea typeface="+mn-lt"/>
                <a:cs typeface="Arial"/>
              </a:rPr>
              <a:t>Input from staff</a:t>
            </a:r>
          </a:p>
          <a:p>
            <a:pPr marL="1371600" lvl="2" indent="-457200">
              <a:spcAft>
                <a:spcPts val="600"/>
              </a:spcAft>
              <a:buFont typeface="Arial,Sans-Serif" panose="020B0604020202020204" pitchFamily="34" charset="0"/>
              <a:buChar char="•"/>
              <a:defRPr/>
            </a:pPr>
            <a:endParaRPr lang="en-US" sz="2000">
              <a:latin typeface="Arial"/>
              <a:ea typeface="+mn-lt"/>
              <a:cs typeface="Arial"/>
            </a:endParaRPr>
          </a:p>
          <a:p>
            <a:pPr marL="914400" lvl="1" indent="-457200">
              <a:spcAft>
                <a:spcPts val="600"/>
              </a:spcAft>
              <a:buClr>
                <a:srgbClr val="000000"/>
              </a:buClr>
              <a:buFont typeface="Arial" panose="020B0604020202020204" pitchFamily="34" charset="0"/>
              <a:buChar char="•"/>
              <a:defRPr/>
            </a:pPr>
            <a:r>
              <a:rPr lang="en-US" sz="2400">
                <a:latin typeface="Arial"/>
                <a:ea typeface="+mn-lt"/>
                <a:cs typeface="Arial"/>
              </a:rPr>
              <a:t>Following Commerce guidance for Climate Element</a:t>
            </a:r>
            <a:endParaRPr lang="en-US">
              <a:ea typeface="Calibri"/>
              <a:cs typeface="Calibri"/>
            </a:endParaRPr>
          </a:p>
          <a:p>
            <a:pPr marL="285750" indent="-285750">
              <a:buFont typeface="Arial"/>
              <a:buChar char="•"/>
            </a:pPr>
            <a:endParaRPr lang="en-US" sz="2000">
              <a:cs typeface="Calibri"/>
            </a:endParaRPr>
          </a:p>
        </p:txBody>
      </p:sp>
      <p:grpSp>
        <p:nvGrpSpPr>
          <p:cNvPr id="3" name="Group 2">
            <a:extLst>
              <a:ext uri="{FF2B5EF4-FFF2-40B4-BE49-F238E27FC236}">
                <a16:creationId xmlns:a16="http://schemas.microsoft.com/office/drawing/2014/main" id="{158C53DF-AFF5-B94D-730B-A12E70B2ACD4}"/>
              </a:ext>
            </a:extLst>
          </p:cNvPr>
          <p:cNvGrpSpPr/>
          <p:nvPr/>
        </p:nvGrpSpPr>
        <p:grpSpPr>
          <a:xfrm>
            <a:off x="0" y="0"/>
            <a:ext cx="12192000" cy="1183640"/>
            <a:chOff x="0" y="0"/>
            <a:chExt cx="12192000" cy="1183640"/>
          </a:xfrm>
        </p:grpSpPr>
        <p:sp>
          <p:nvSpPr>
            <p:cNvPr id="7" name="Rectangle 6">
              <a:extLst>
                <a:ext uri="{FF2B5EF4-FFF2-40B4-BE49-F238E27FC236}">
                  <a16:creationId xmlns:a16="http://schemas.microsoft.com/office/drawing/2014/main" id="{29C3A55D-6CCA-F7A4-E376-470B0B4BDBAB}"/>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F9115B01-E31A-C5CB-F36A-C67EE9B5C97D}"/>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2" name="Rectangle 11">
              <a:extLst>
                <a:ext uri="{FF2B5EF4-FFF2-40B4-BE49-F238E27FC236}">
                  <a16:creationId xmlns:a16="http://schemas.microsoft.com/office/drawing/2014/main" id="{003A761B-5DCD-1AC0-E40E-D9FBED16E5C7}"/>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104651CC-07FF-F605-0C24-2BBDD19A6691}"/>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METHODOLOGY &amp; DATA</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17374193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cbb803-0197-442f-8f90-cbf69c7b1f3a" xsi:nil="true"/>
    <lcf76f155ced4ddcb4097134ff3c332f xmlns="e0d16ddb-8cae-4e46-9fc3-9e00d73faa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DB6D6E9459E044B5FCDDE0A421B13E" ma:contentTypeVersion="14" ma:contentTypeDescription="Create a new document." ma:contentTypeScope="" ma:versionID="a3a175649eaeab3f2fa701b2a53df098">
  <xsd:schema xmlns:xsd="http://www.w3.org/2001/XMLSchema" xmlns:xs="http://www.w3.org/2001/XMLSchema" xmlns:p="http://schemas.microsoft.com/office/2006/metadata/properties" xmlns:ns2="e0d16ddb-8cae-4e46-9fc3-9e00d73faac5" xmlns:ns3="55cbb803-0197-442f-8f90-cbf69c7b1f3a" targetNamespace="http://schemas.microsoft.com/office/2006/metadata/properties" ma:root="true" ma:fieldsID="10c5f13bfad320e8adef4e6d71fe9ae9" ns2:_="" ns3:_="">
    <xsd:import namespace="e0d16ddb-8cae-4e46-9fc3-9e00d73faac5"/>
    <xsd:import namespace="55cbb803-0197-442f-8f90-cbf69c7b1f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16ddb-8cae-4e46-9fc3-9e00d73faa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2c0095f-72ec-4034-b475-67bd0a78ab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cbb803-0197-442f-8f90-cbf69c7b1f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972dee2-52de-4425-af8e-632c5bd0ea96}" ma:internalName="TaxCatchAll" ma:showField="CatchAllData" ma:web="55cbb803-0197-442f-8f90-cbf69c7b1f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0FF0C-B071-46EB-98BE-94E84447DB6C}">
  <ds:schemaRefs>
    <ds:schemaRef ds:uri="55cbb803-0197-442f-8f90-cbf69c7b1f3a"/>
    <ds:schemaRef ds:uri="e0d16ddb-8cae-4e46-9fc3-9e00d73faa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446E34-28E9-4495-B465-7A7631671074}">
  <ds:schemaRefs>
    <ds:schemaRef ds:uri="http://schemas.microsoft.com/sharepoint/v3/contenttype/forms"/>
  </ds:schemaRefs>
</ds:datastoreItem>
</file>

<file path=customXml/itemProps3.xml><?xml version="1.0" encoding="utf-8"?>
<ds:datastoreItem xmlns:ds="http://schemas.openxmlformats.org/officeDocument/2006/customXml" ds:itemID="{3A88CCFF-231B-45C6-9E7A-337986FBF460}">
  <ds:schemaRefs>
    <ds:schemaRef ds:uri="55cbb803-0197-442f-8f90-cbf69c7b1f3a"/>
    <ds:schemaRef ds:uri="e0d16ddb-8cae-4e46-9fc3-9e00d73faa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9953e74-0dca-4dcd-9abe-6415f67c005d}" enabled="0" method="" siteId="{09953e74-0dca-4dcd-9abe-6415f67c005d}" removed="1"/>
</clbl:labelList>
</file>

<file path=docProps/app.xml><?xml version="1.0" encoding="utf-8"?>
<Properties xmlns="http://schemas.openxmlformats.org/officeDocument/2006/extended-properties" xmlns:vt="http://schemas.openxmlformats.org/officeDocument/2006/docPropsVTypes">
  <TotalTime>0</TotalTime>
  <Words>2881</Words>
  <Application>Microsoft Office PowerPoint</Application>
  <PresentationFormat>Widescreen</PresentationFormat>
  <Paragraphs>345</Paragraphs>
  <Slides>28</Slides>
  <Notes>25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28</vt:i4>
      </vt:variant>
    </vt:vector>
  </HeadingPairs>
  <TitlesOfParts>
    <vt:vector size="46" baseType="lpstr">
      <vt:lpstr>Aptos</vt:lpstr>
      <vt:lpstr>Aptos Narrow</vt:lpstr>
      <vt:lpstr>Arial</vt:lpstr>
      <vt:lpstr>Arial Narrow</vt:lpstr>
      <vt:lpstr>Arial Nova Light</vt:lpstr>
      <vt:lpstr>Arial,Sans-Serif</vt:lpstr>
      <vt:lpstr>Basic Commercial</vt:lpstr>
      <vt:lpstr>Calibri</vt:lpstr>
      <vt:lpstr>Calibri Light</vt:lpstr>
      <vt:lpstr>Franklin Gothic Demi Cond</vt:lpstr>
      <vt:lpstr>MrEavesXLSanNarOT</vt:lpstr>
      <vt:lpstr>MrEavesXLSanNarOTLight</vt:lpstr>
      <vt:lpstr>MrEavesXLSanNarOTUltra</vt:lpstr>
      <vt:lpstr>Segoe UI Light</vt:lpstr>
      <vt:lpstr>Symbol</vt:lpstr>
      <vt:lpstr>Wingdings</vt:lpstr>
      <vt:lpstr>Office Theme</vt:lpstr>
      <vt:lpstr>1_Office Theme</vt:lpstr>
      <vt:lpstr>Liberty Lake Climate Partners Advisory Team—Meeting 2</vt:lpstr>
      <vt:lpstr>PowerPoint Presentation</vt:lpstr>
      <vt:lpstr>PowerPoint Presentation</vt:lpstr>
      <vt:lpstr>PowerPoint Presentation</vt:lpstr>
      <vt:lpstr>CLIMATE RESILIENCE IN LIBERTY LAKE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VISION STATEMENT</vt:lpstr>
      <vt:lpstr>PowerPoint Presentation</vt:lpstr>
      <vt:lpstr>PowerPoint Presentation</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Anacortes 2025 Comprehensive Plan Update</dc:title>
  <dc:creator>Markus Johnson</dc:creator>
  <cp:lastModifiedBy>Amy Mullerleile</cp:lastModifiedBy>
  <cp:revision>2</cp:revision>
  <dcterms:created xsi:type="dcterms:W3CDTF">2024-05-22T23:32:47Z</dcterms:created>
  <dcterms:modified xsi:type="dcterms:W3CDTF">2025-02-24T21:44:15Z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0x010100CCDB6D6E9459E044B5FCDDE0A421B13E</vt:lpwstr>
  </property>
</Properties>
</file>