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0"/>
  </p:notesMasterIdLst>
  <p:sldIdLst>
    <p:sldId id="256" r:id="rId6"/>
    <p:sldId id="1036" r:id="rId7"/>
    <p:sldId id="1041" r:id="rId8"/>
    <p:sldId id="1045" r:id="rId9"/>
    <p:sldId id="1043" r:id="rId10"/>
    <p:sldId id="257" r:id="rId11"/>
    <p:sldId id="1042" r:id="rId12"/>
    <p:sldId id="1050" r:id="rId13"/>
    <p:sldId id="1064" r:id="rId14"/>
    <p:sldId id="1051" r:id="rId15"/>
    <p:sldId id="1063" r:id="rId16"/>
    <p:sldId id="1068" r:id="rId17"/>
    <p:sldId id="1061" r:id="rId18"/>
    <p:sldId id="1067" r:id="rId19"/>
    <p:sldId id="1056" r:id="rId20"/>
    <p:sldId id="1070" r:id="rId21"/>
    <p:sldId id="1059" r:id="rId22"/>
    <p:sldId id="1076" r:id="rId23"/>
    <p:sldId id="1057" r:id="rId24"/>
    <p:sldId id="1060" r:id="rId25"/>
    <p:sldId id="1071" r:id="rId26"/>
    <p:sldId id="1074" r:id="rId27"/>
    <p:sldId id="1075" r:id="rId28"/>
    <p:sldId id="105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7CEE06-F2EC-F36D-7784-C5536D8854F9}" name="Katy Saunders" initials="KS" userId="S::katys@makersarch.com::7ea6d792-44f9-47fe-903f-6b7794694961" providerId="AD"/>
  <p188:author id="{725E8E76-E840-CCCF-9949-E67AC091DE16}" name="Guest User" initials="GU" userId="S::urn:spo:anon#b3fcdc81c43509c2ba9233a8c0937eab2d424dff28ea4e4090189f7202b7eb0e::" providerId="AD"/>
  <p188:author id="{7BFE407A-A237-8A69-3B91-3BB29BF6F367}" name="Katy Saunders" initials="KS" userId="S::KatyS@makersarch.com::7ea6d792-44f9-47fe-903f-6b7794694961" providerId="AD"/>
  <p188:author id="{BB6C2487-2127-8C6E-FF79-B6ABEF4D33A6}" name="Markus Johnson" initials="MJ" userId="S::MarkusJ@makersarch.com::ec8a423e-8fff-468f-9542-b76e8ea053d9" providerId="AD"/>
  <p188:author id="{F236FBA9-9382-326B-4B78-EB538600F79C}" name="Scott Bonjukian" initials="SB" userId="S::scottb@makersarch.com::20922c24-74d7-42dd-b62a-805dd19db674" providerId="AD"/>
  <p188:author id="{5CA614C3-2369-EA15-DAA3-0502D2153415}" name="Beth Miller" initials="BM" userId="S::bmiller@parametrix.com::636009d1-612a-4b91-a932-846a77c37c9d" providerId="AD"/>
  <p188:author id="{85B5ECCB-55B8-A647-E6D1-BA18FB0A9B2E}" name="Maddie Cheek" initials="MC" userId="S::MCheek@parametrix.com::3ab87b99-5aa1-4c7c-aca8-762a9f5039b5" providerId="AD"/>
  <p188:author id="{1A2A65E3-D3E5-FD62-ECDC-09516F22BFC7}" name="Ian Crozier" initials="IC" userId="S::ianc@makersarch.com::d9be94c2-566d-432d-8b5d-474b9befa3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6D6B"/>
    <a:srgbClr val="782C2A"/>
    <a:srgbClr val="C0504D"/>
    <a:srgbClr val="28A8DD"/>
    <a:srgbClr val="3ED128"/>
    <a:srgbClr val="023586"/>
    <a:srgbClr val="95B8E3"/>
    <a:srgbClr val="61A1D6"/>
    <a:srgbClr val="4472C4"/>
    <a:srgbClr val="9EB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114"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https://parametrix.sharepoint.com/sites/7878-824LibertyLakeClimateElement/Shared%20Documents/General/2%20GHG%20Inventory%20and%20Mitigation/2.1%20GHG%20Inventory/Graphics/Liberty%20Lake%20Additional%20Graphic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'[Liberty Lake Additional Graphics.xlsx]Per Capita Comparisons'!$E$12</c:f>
              <c:strCache>
                <c:ptCount val="1"/>
                <c:pt idx="0">
                  <c:v>Liberty Lake (2022)</c:v>
                </c:pt>
              </c:strCache>
            </c:strRef>
          </c:tx>
          <c:spPr>
            <a:solidFill>
              <a:srgbClr val="31859C"/>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'[Liberty Lake Additional Graphics.xlsx]Per Capita Comparisons'!$D$13:$D$17</c:f>
              <c:strCache>
                <c:ptCount val="5"/>
                <c:pt idx="0">
                  <c:v>Total
</c:v>
                </c:pt>
                <c:pt idx="1">
                  <c:v>Residential</c:v>
                </c:pt>
                <c:pt idx="2">
                  <c:v>Transportation</c:v>
                </c:pt>
                <c:pt idx="3">
                  <c:v>Natural Gas</c:v>
                </c:pt>
                <c:pt idx="4">
                  <c:v>Electricity</c:v>
                </c:pt>
              </c:strCache>
            </c:strRef>
          </c:cat>
          <c:val>
            <c:numRef>
              <c:f>'[Liberty Lake Additional Graphics.xlsx]Per Capita Comparisons'!$E$13:$E$17</c:f>
              <c:numCache>
                <c:formatCode>General</c:formatCode>
                <c:ptCount val="5"/>
                <c:pt idx="0">
                  <c:v>9.9578803584851432</c:v>
                </c:pt>
                <c:pt idx="1">
                  <c:v>3.0489044123410576</c:v>
                </c:pt>
                <c:pt idx="2">
                  <c:v>2.6089756572506628</c:v>
                </c:pt>
                <c:pt idx="3">
                  <c:v>2.4106470669672966</c:v>
                </c:pt>
                <c:pt idx="4">
                  <c:v>3.747103649391311</c:v>
                </c:pt>
              </c:numCache>
            </c:numRef>
          </c:val>
          <c:extLst>
            <c:ext xmlns:c16="http://schemas.microsoft.com/office/drawing/2014/chart" uri="{C3380CC4-5D6E-409C-BE32-E72D297353CC}">
              <c16:uniqueId val="{00000000-D4F1-48C9-B396-12167D21870C}"/>
            </c:ext>
          </c:extLst>
        </c:ser>
        <c:ser>
          <c:idx val="1"/>
          <c:order val="1"/>
          <c:tx>
            <c:strRef>
              <c:f>'[Liberty Lake Additional Graphics.xlsx]Per Capita Comparisons'!$F$12</c:f>
              <c:strCache>
                <c:ptCount val="1"/>
                <c:pt idx="0">
                  <c:v>State of Washington (2019)</c:v>
                </c:pt>
              </c:strCache>
            </c:strRef>
          </c:tx>
          <c:spPr>
            <a:solidFill>
              <a:srgbClr val="99CCFF"/>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venir Next LT Pro" panose="020B05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'[Liberty Lake Additional Graphics.xlsx]Per Capita Comparisons'!$D$13:$D$17</c:f>
              <c:strCache>
                <c:ptCount val="5"/>
                <c:pt idx="0">
                  <c:v>Total
</c:v>
                </c:pt>
                <c:pt idx="1">
                  <c:v>Residential</c:v>
                </c:pt>
                <c:pt idx="2">
                  <c:v>Transportation</c:v>
                </c:pt>
                <c:pt idx="3">
                  <c:v>Natural Gas</c:v>
                </c:pt>
                <c:pt idx="4">
                  <c:v>Electricity</c:v>
                </c:pt>
              </c:strCache>
            </c:strRef>
          </c:cat>
          <c:val>
            <c:numRef>
              <c:f>'[Liberty Lake Additional Graphics.xlsx]Per Capita Comparisons'!$F$13:$F$17</c:f>
              <c:numCache>
                <c:formatCode>_(* #,##0.00_);_(* \(#,##0.00\);_(* "-"??_);_(@_)</c:formatCode>
                <c:ptCount val="5"/>
                <c:pt idx="0">
                  <c:v>13.529630022262271</c:v>
                </c:pt>
                <c:pt idx="1">
                  <c:v>2.0294445033393407</c:v>
                </c:pt>
                <c:pt idx="2">
                  <c:v>5.4118520089049085</c:v>
                </c:pt>
                <c:pt idx="3">
                  <c:v>1.7491784161984523</c:v>
                </c:pt>
                <c:pt idx="4">
                  <c:v>1.8816919325771229</c:v>
                </c:pt>
              </c:numCache>
            </c:numRef>
          </c:val>
          <c:extLst>
            <c:ext xmlns:c16="http://schemas.microsoft.com/office/drawing/2014/chart" uri="{C3380CC4-5D6E-409C-BE32-E72D297353CC}">
              <c16:uniqueId val="{00000001-D4F1-48C9-B396-12167D21870C}"/>
            </c:ext>
          </c:extLst>
        </c:ser>
        <c:dLbls>
          <c:showLegendKey val="0"/>
          <c:showVal val="0"/>
          <c:showCatName val="0"/>
          <c:showSerName val="0"/>
          <c:showPercent val="0"/>
          <c:showBubbleSize val="0"/>
        </c:dLbls>
        <c:gapWidth val="219"/>
        <c:overlap val="-27"/>
        <c:axId val="1415542768"/>
        <c:axId val="1415544688"/>
      </c:barChart>
      <c:catAx>
        <c:axId val="141554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415544688"/>
        <c:crosses val="autoZero"/>
        <c:auto val="1"/>
        <c:lblAlgn val="ctr"/>
        <c:lblOffset val="100"/>
        <c:noMultiLvlLbl val="0"/>
      </c:catAx>
      <c:valAx>
        <c:axId val="14155446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Avenir Next LT Pro" panose="020B0504020202020204" pitchFamily="34" charset="0"/>
                    <a:ea typeface="+mn-ea"/>
                    <a:cs typeface="+mn-cs"/>
                  </a:defRPr>
                </a:pPr>
                <a:r>
                  <a:rPr lang="en-US" sz="1600" b="1"/>
                  <a:t>MT CO</a:t>
                </a:r>
                <a:r>
                  <a:rPr lang="en-US" sz="1600" b="1" baseline="-25000"/>
                  <a:t>2</a:t>
                </a:r>
                <a:r>
                  <a:rPr lang="en-US" sz="1600" b="1"/>
                  <a:t>e per person</a:t>
                </a:r>
              </a:p>
            </c:rich>
          </c:tx>
          <c:layout>
            <c:manualLayout>
              <c:xMode val="edge"/>
              <c:yMode val="edge"/>
              <c:x val="2.3080273650787166E-2"/>
              <c:y val="0.28872801527402492"/>
            </c:manualLayout>
          </c:layout>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crossAx val="1415542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venir Next LT Pro" panose="020B0504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Avenir Next LT Pro" panose="020B05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8FFBD20-AC15-4953-AAE5-2E0E8A96D4A5}" type="datetimeFigureOut">
              <a:rPr lang="en-US" smtClean="0"/>
              <a:pPr/>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206AF21-1EA1-451F-B52B-39F224E7F9B6}" type="slidenum">
              <a:rPr lang="en-US" smtClean="0"/>
              <a:pPr/>
              <a:t>‹#›</a:t>
            </a:fld>
            <a:endParaRPr lang="en-US"/>
          </a:p>
        </p:txBody>
      </p:sp>
    </p:spTree>
    <p:extLst>
      <p:ext uri="{BB962C8B-B14F-4D97-AF65-F5344CB8AC3E}">
        <p14:creationId xmlns:p14="http://schemas.microsoft.com/office/powerpoint/2010/main" val="1158375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Sans-Serif"/>
              <a:buChar char="•"/>
            </a:pPr>
            <a:r>
              <a:rPr lang="en-US">
                <a:latin typeface="Arial"/>
                <a:cs typeface="Arial"/>
              </a:rPr>
              <a:t>Introductions and brief element updates (round-robin) </a:t>
            </a:r>
          </a:p>
          <a:p>
            <a:pPr marL="457200" indent="-457200">
              <a:buFont typeface="Arial,Sans-Serif"/>
              <a:buChar char="•"/>
            </a:pPr>
            <a:endParaRPr lang="en-US"/>
          </a:p>
          <a:p>
            <a:pPr marL="457200" indent="-457200">
              <a:buFont typeface="Arial,Sans-Serif"/>
              <a:buChar char="•"/>
            </a:pPr>
            <a:r>
              <a:rPr lang="en-US">
                <a:latin typeface="Arial"/>
                <a:cs typeface="Arial"/>
              </a:rPr>
              <a:t>Overview of Climate Element Process (MAKERS) </a:t>
            </a:r>
          </a:p>
          <a:p>
            <a:pPr marL="457200" indent="-457200">
              <a:buFont typeface="Arial,Sans-Serif"/>
              <a:buChar char="•"/>
            </a:pPr>
            <a:endParaRPr lang="en-US"/>
          </a:p>
          <a:p>
            <a:pPr marL="457200" indent="-457200">
              <a:buFont typeface="Arial,Sans-Serif"/>
              <a:buChar char="•"/>
            </a:pPr>
            <a:r>
              <a:rPr lang="en-US">
                <a:latin typeface="Arial"/>
                <a:cs typeface="Arial"/>
              </a:rPr>
              <a:t>GHG Emissions Sub-element Discussion (Parametrix)</a:t>
            </a:r>
          </a:p>
          <a:p>
            <a:pPr marL="914400" lvl="1" indent="-457200">
              <a:buFont typeface="Arial,Sans-Serif"/>
              <a:buChar char="•"/>
            </a:pPr>
            <a:r>
              <a:rPr lang="en-US">
                <a:latin typeface="Arial"/>
                <a:cs typeface="Arial"/>
              </a:rPr>
              <a:t>GHG Inventory – What it covers, etc.</a:t>
            </a:r>
          </a:p>
          <a:p>
            <a:pPr marL="914400" lvl="1" indent="-457200">
              <a:buFont typeface="Arial,Sans-Serif"/>
              <a:buChar char="•"/>
            </a:pPr>
            <a:r>
              <a:rPr lang="en-US">
                <a:latin typeface="Arial"/>
                <a:cs typeface="Arial"/>
              </a:rPr>
              <a:t>Key findings </a:t>
            </a:r>
          </a:p>
          <a:p>
            <a:pPr marL="914400" lvl="1" indent="-457200">
              <a:buFont typeface="Arial,Sans-Serif"/>
              <a:buChar char="•"/>
            </a:pPr>
            <a:endParaRPr lang="en-US"/>
          </a:p>
          <a:p>
            <a:pPr marL="457200" indent="-457200">
              <a:buFont typeface="Arial,Sans-Serif"/>
              <a:buChar char="•"/>
            </a:pPr>
            <a:r>
              <a:rPr lang="en-US">
                <a:latin typeface="Arial"/>
                <a:cs typeface="Arial"/>
              </a:rPr>
              <a:t>Resilience Sub-element (MAKERS/ Parametrix on water resources and data questions...)</a:t>
            </a:r>
          </a:p>
          <a:p>
            <a:pPr marL="914400" lvl="1" indent="-457200">
              <a:buFont typeface="Arial,Sans-Serif"/>
              <a:buChar char="•"/>
            </a:pPr>
            <a:r>
              <a:rPr lang="en-US">
                <a:latin typeface="Arial"/>
                <a:cs typeface="Arial"/>
              </a:rPr>
              <a:t>Overview of sub-element – key goals and minimum requirements</a:t>
            </a:r>
          </a:p>
          <a:p>
            <a:pPr marL="914400" lvl="1" indent="-457200">
              <a:buFont typeface="Arial,Sans-Serif"/>
              <a:buChar char="•"/>
            </a:pPr>
            <a:r>
              <a:rPr lang="en-US">
                <a:latin typeface="Arial"/>
                <a:cs typeface="Arial"/>
              </a:rPr>
              <a:t>Review the draft assets - Discuss and gather feedback.</a:t>
            </a:r>
          </a:p>
          <a:p>
            <a:pPr marL="914400" lvl="1" indent="-457200">
              <a:buFont typeface="Arial,Sans-Serif"/>
              <a:buChar char="•"/>
            </a:pPr>
            <a:r>
              <a:rPr lang="en-US">
                <a:latin typeface="Arial"/>
                <a:cs typeface="Arial"/>
              </a:rPr>
              <a:t>Review initial consequences and priority hazards. Discuss and gather feedback.</a:t>
            </a:r>
          </a:p>
          <a:p>
            <a:pPr marL="457200" indent="-457200">
              <a:buFont typeface="Arial,Sans-Serif"/>
              <a:buChar char="•"/>
            </a:pPr>
            <a:endParaRPr lang="en-US"/>
          </a:p>
          <a:p>
            <a:pPr marL="457200" indent="-457200">
              <a:buFont typeface="Arial,Sans-Serif"/>
              <a:buChar char="•"/>
            </a:pPr>
            <a:r>
              <a:rPr lang="en-US">
                <a:latin typeface="Arial"/>
                <a:cs typeface="Arial"/>
              </a:rPr>
              <a:t>Next steps </a:t>
            </a:r>
          </a:p>
          <a:p>
            <a:pPr marL="914400" lvl="1" indent="-457200">
              <a:buFont typeface="Arial,Sans-Serif"/>
              <a:buChar char="•"/>
            </a:pPr>
            <a:r>
              <a:rPr lang="en-US">
                <a:latin typeface="Arial"/>
                <a:cs typeface="Arial"/>
              </a:rPr>
              <a:t>Future meetings and coordination with staff  – confirm timeline and steps</a:t>
            </a:r>
          </a:p>
          <a:p>
            <a:pPr marL="914400" lvl="1" indent="-457200">
              <a:buFont typeface="Arial,Sans-Serif"/>
              <a:buChar char="•"/>
            </a:pPr>
            <a:r>
              <a:rPr lang="en-US">
                <a:latin typeface="Arial"/>
                <a:cs typeface="Arial"/>
              </a:rPr>
              <a:t>Upcoming events: CPAT, Fall public meeting  – coordination opportunity</a:t>
            </a:r>
          </a:p>
          <a:p>
            <a:pPr marL="914400" lvl="1" indent="-457200">
              <a:buFont typeface="Arial,Sans-Serif"/>
              <a:buChar char="•"/>
            </a:pPr>
            <a:r>
              <a:rPr lang="en-US">
                <a:latin typeface="Arial"/>
                <a:cs typeface="Arial"/>
              </a:rPr>
              <a:t>Future work on goals and policies and element content – crosswalk  follow-up on the Audit...</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a:t>
            </a:fld>
            <a:endParaRPr lang="en-US">
              <a:solidFill>
                <a:prstClr val="black"/>
              </a:solidFill>
            </a:endParaRPr>
          </a:p>
        </p:txBody>
      </p:sp>
    </p:spTree>
    <p:extLst>
      <p:ext uri="{BB962C8B-B14F-4D97-AF65-F5344CB8AC3E}">
        <p14:creationId xmlns:p14="http://schemas.microsoft.com/office/powerpoint/2010/main" val="2096042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13</a:t>
            </a:fld>
            <a:endParaRPr lang="en-US">
              <a:solidFill>
                <a:prstClr val="black"/>
              </a:solidFill>
            </a:endParaRPr>
          </a:p>
        </p:txBody>
      </p:sp>
    </p:spTree>
    <p:extLst>
      <p:ext uri="{BB962C8B-B14F-4D97-AF65-F5344CB8AC3E}">
        <p14:creationId xmlns:p14="http://schemas.microsoft.com/office/powerpoint/2010/main" val="259453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Maybe cut the location based</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14</a:t>
            </a:fld>
            <a:endParaRPr lang="en-US">
              <a:solidFill>
                <a:prstClr val="black"/>
              </a:solidFill>
            </a:endParaRPr>
          </a:p>
        </p:txBody>
      </p:sp>
    </p:spTree>
    <p:extLst>
      <p:ext uri="{BB962C8B-B14F-4D97-AF65-F5344CB8AC3E}">
        <p14:creationId xmlns:p14="http://schemas.microsoft.com/office/powerpoint/2010/main" val="3200145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lot of this comes from AFLEET – This is really a tool designed to help government agencies understand when it’s time to buy new vehicles, when is it cost effective is the biggest thing that they focus on</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15</a:t>
            </a:fld>
            <a:endParaRPr lang="en-US">
              <a:solidFill>
                <a:prstClr val="black"/>
              </a:solidFill>
            </a:endParaRPr>
          </a:p>
        </p:txBody>
      </p:sp>
    </p:spTree>
    <p:extLst>
      <p:ext uri="{BB962C8B-B14F-4D97-AF65-F5344CB8AC3E}">
        <p14:creationId xmlns:p14="http://schemas.microsoft.com/office/powerpoint/2010/main" val="2640547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16</a:t>
            </a:fld>
            <a:endParaRPr lang="en-US">
              <a:solidFill>
                <a:prstClr val="black"/>
              </a:solidFill>
            </a:endParaRPr>
          </a:p>
        </p:txBody>
      </p:sp>
    </p:spTree>
    <p:extLst>
      <p:ext uri="{BB962C8B-B14F-4D97-AF65-F5344CB8AC3E}">
        <p14:creationId xmlns:p14="http://schemas.microsoft.com/office/powerpoint/2010/main" val="2141714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Refrigerants Freon replaced with R410 “</a:t>
            </a:r>
            <a:r>
              <a:rPr lang="en-US" err="1"/>
              <a:t>Pureon</a:t>
            </a:r>
            <a:r>
              <a:rPr lang="en-US"/>
              <a:t>”</a:t>
            </a:r>
          </a:p>
          <a:p>
            <a:r>
              <a:rPr lang="en-US"/>
              <a:t>Talk about compost here—There are emissions associated with Compost, but they are less than it would be to landfill an equivalent quantify of waste, and although those emissions are associated with your community, they are also offset </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17</a:t>
            </a:fld>
            <a:endParaRPr lang="en-US">
              <a:solidFill>
                <a:prstClr val="black"/>
              </a:solidFill>
            </a:endParaRPr>
          </a:p>
        </p:txBody>
      </p:sp>
    </p:spTree>
    <p:extLst>
      <p:ext uri="{BB962C8B-B14F-4D97-AF65-F5344CB8AC3E}">
        <p14:creationId xmlns:p14="http://schemas.microsoft.com/office/powerpoint/2010/main" val="558561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18</a:t>
            </a:fld>
            <a:endParaRPr lang="en-US">
              <a:solidFill>
                <a:prstClr val="black"/>
              </a:solidFill>
            </a:endParaRPr>
          </a:p>
        </p:txBody>
      </p:sp>
    </p:spTree>
    <p:extLst>
      <p:ext uri="{BB962C8B-B14F-4D97-AF65-F5344CB8AC3E}">
        <p14:creationId xmlns:p14="http://schemas.microsoft.com/office/powerpoint/2010/main" val="4039162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19</a:t>
            </a:fld>
            <a:endParaRPr lang="en-US">
              <a:solidFill>
                <a:prstClr val="black"/>
              </a:solidFill>
            </a:endParaRPr>
          </a:p>
        </p:txBody>
      </p:sp>
    </p:spTree>
    <p:extLst>
      <p:ext uri="{BB962C8B-B14F-4D97-AF65-F5344CB8AC3E}">
        <p14:creationId xmlns:p14="http://schemas.microsoft.com/office/powerpoint/2010/main" val="388250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20</a:t>
            </a:fld>
            <a:endParaRPr lang="en-US">
              <a:solidFill>
                <a:prstClr val="black"/>
              </a:solidFill>
            </a:endParaRPr>
          </a:p>
        </p:txBody>
      </p:sp>
    </p:spTree>
    <p:extLst>
      <p:ext uri="{BB962C8B-B14F-4D97-AF65-F5344CB8AC3E}">
        <p14:creationId xmlns:p14="http://schemas.microsoft.com/office/powerpoint/2010/main" val="1832160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KATY</a:t>
            </a:r>
          </a:p>
          <a:p>
            <a:pPr marL="342900" indent="-342900">
              <a:lnSpc>
                <a:spcPct val="107000"/>
              </a:lnSpc>
              <a:spcBef>
                <a:spcPts val="600"/>
              </a:spcBef>
              <a:spcAft>
                <a:spcPts val="600"/>
              </a:spcAft>
              <a:buFont typeface="Symbol" panose="05050102010706020507" pitchFamily="18" charset="2"/>
              <a:buChar char=""/>
            </a:pPr>
            <a:r>
              <a:rPr lang="en-US" sz="1800" kern="100">
                <a:latin typeface="Aptos"/>
                <a:ea typeface="Aptos" panose="020B0004020202020204" pitchFamily="34" charset="0"/>
                <a:cs typeface="Times New Roman" panose="02020603050405020304" pitchFamily="18" charset="0"/>
              </a:rPr>
              <a:t>We shared this </a:t>
            </a:r>
            <a:r>
              <a:rPr lang="en-US" sz="1800" kern="100">
                <a:effectLst/>
                <a:latin typeface="Aptos"/>
                <a:ea typeface="Aptos" panose="020B0004020202020204" pitchFamily="34" charset="0"/>
                <a:cs typeface="Times New Roman" panose="02020603050405020304" pitchFamily="18" charset="0"/>
              </a:rPr>
              <a:t>slide at the </a:t>
            </a:r>
            <a:r>
              <a:rPr lang="en-US" sz="1800" kern="100">
                <a:latin typeface="Aptos"/>
                <a:ea typeface="Aptos" panose="020B0004020202020204" pitchFamily="34" charset="0"/>
                <a:cs typeface="Times New Roman" panose="02020603050405020304" pitchFamily="18" charset="0"/>
              </a:rPr>
              <a:t>Open House, and while it simplified the process somewhat, I do think it shows how we are working towards a goal of an integrated final comprehensive plan document.</a:t>
            </a:r>
            <a:endParaRPr lang="en-US" sz="1800" kern="100">
              <a:effectLst/>
              <a:latin typeface="Aptos"/>
              <a:ea typeface="Aptos" panose="020B0004020202020204" pitchFamily="34" charset="0"/>
              <a:cs typeface="Times New Roman" panose="02020603050405020304" pitchFamily="18" charset="0"/>
            </a:endParaRPr>
          </a:p>
          <a:p>
            <a:pPr marL="342900" indent="-342900">
              <a:lnSpc>
                <a:spcPct val="107000"/>
              </a:lnSpc>
              <a:spcBef>
                <a:spcPts val="600"/>
              </a:spcBef>
              <a:spcAft>
                <a:spcPts val="600"/>
              </a:spcAft>
              <a:buFont typeface="Symbol" panose="05050102010706020507" pitchFamily="18" charset="2"/>
              <a:buChar char=""/>
            </a:pPr>
            <a:endParaRPr lang="en-US" sz="1800" kern="100">
              <a:latin typeface="Aptos"/>
              <a:ea typeface="Aptos" panose="020B0004020202020204" pitchFamily="34" charset="0"/>
              <a:cs typeface="Times New Roman" panose="02020603050405020304" pitchFamily="18" charset="0"/>
            </a:endParaRPr>
          </a:p>
          <a:p>
            <a:pPr marL="342900" indent="-342900">
              <a:lnSpc>
                <a:spcPct val="107000"/>
              </a:lnSpc>
              <a:spcBef>
                <a:spcPts val="600"/>
              </a:spcBef>
              <a:spcAft>
                <a:spcPts val="600"/>
              </a:spcAft>
              <a:buFont typeface="Symbol" panose="05050102010706020507" pitchFamily="18" charset="2"/>
              <a:buChar char=""/>
            </a:pPr>
            <a:r>
              <a:rPr lang="en-US" sz="1800" kern="100">
                <a:effectLst/>
                <a:latin typeface="Aptos"/>
                <a:ea typeface="Aptos" panose="020B0004020202020204" pitchFamily="34" charset="0"/>
                <a:cs typeface="Times New Roman" panose="02020603050405020304" pitchFamily="18" charset="0"/>
              </a:rPr>
              <a:t>Right </a:t>
            </a:r>
            <a:r>
              <a:rPr lang="en-US" sz="1800" kern="100">
                <a:latin typeface="Aptos"/>
                <a:ea typeface="Aptos" panose="020B0004020202020204" pitchFamily="34" charset="0"/>
                <a:cs typeface="Times New Roman" panose="02020603050405020304" pitchFamily="18" charset="0"/>
              </a:rPr>
              <a:t>now the Climate Element is transitioning between data gathering and analysis – those steps are somewhat iterative.</a:t>
            </a:r>
            <a:endParaRPr lang="en-US"/>
          </a:p>
          <a:p>
            <a:pPr marL="342900" indent="-342900">
              <a:lnSpc>
                <a:spcPct val="107000"/>
              </a:lnSpc>
              <a:spcBef>
                <a:spcPts val="600"/>
              </a:spcBef>
              <a:spcAft>
                <a:spcPts val="600"/>
              </a:spcAft>
              <a:buFont typeface="Symbol" panose="05050102010706020507" pitchFamily="18" charset="2"/>
              <a:buChar char=""/>
            </a:pPr>
            <a:endParaRPr lang="en-US" sz="1800" kern="100">
              <a:latin typeface="Aptos"/>
              <a:ea typeface="Aptos" panose="020B0004020202020204" pitchFamily="34" charset="0"/>
              <a:cs typeface="Times New Roman" panose="02020603050405020304" pitchFamily="18" charset="0"/>
            </a:endParaRPr>
          </a:p>
          <a:p>
            <a:pPr marL="342900" indent="-342900">
              <a:lnSpc>
                <a:spcPct val="107000"/>
              </a:lnSpc>
              <a:spcBef>
                <a:spcPts val="600"/>
              </a:spcBef>
              <a:spcAft>
                <a:spcPts val="600"/>
              </a:spcAft>
              <a:buFont typeface="Symbol" panose="05050102010706020507" pitchFamily="18" charset="2"/>
              <a:buChar char=""/>
            </a:pPr>
            <a:r>
              <a:rPr lang="en-US" sz="1800" kern="100">
                <a:latin typeface="Aptos"/>
                <a:cs typeface="Times New Roman" panose="02020603050405020304" pitchFamily="18" charset="0"/>
              </a:rPr>
              <a:t>While we will have separate climate goals/policies within the climate element, we'll also want to work with you at that stage...if we wait until the end, integrating the final document will be much more challenging and complex.</a:t>
            </a:r>
            <a:endParaRPr lang="en-US" sz="1800" kern="100">
              <a:latin typeface="Aptos"/>
            </a:endParaRPr>
          </a:p>
          <a:p>
            <a:pPr marL="285750" indent="-285750">
              <a:buFont typeface="Arial,Sans-Serif" panose="05050102010706020507" pitchFamily="18" charset="2"/>
              <a:buChar char="•"/>
            </a:pPr>
            <a:endParaRPr lang="en-US" sz="1800" kern="100">
              <a:latin typeface="Aptos"/>
            </a:endParaRPr>
          </a:p>
          <a:p>
            <a:pPr marL="285750" indent="-285750">
              <a:buFont typeface="Arial,Sans-Serif" panose="05050102010706020507" pitchFamily="18" charset="2"/>
              <a:buChar char="•"/>
            </a:pPr>
            <a:r>
              <a:rPr lang="en-US" kern="100">
                <a:latin typeface="Arial"/>
                <a:cs typeface="Arial"/>
              </a:rPr>
              <a:t>Commerce also allows flexibility on the format for the Climate Element – it can be either a separate chapter, or a dedicated element. Right now, we think that it will make sense to take something of a hybrid approach – have a dedicated element, but also a strong system of cross-referencing so goals and policies that support or relate to the climate element are easy to find.</a:t>
            </a:r>
          </a:p>
          <a:p>
            <a:pPr marL="285750" indent="-285750">
              <a:buFont typeface="Arial,Sans-Serif" panose="05050102010706020507" pitchFamily="18" charset="2"/>
              <a:buChar char="•"/>
            </a:pPr>
            <a:endParaRPr lang="en-US" kern="100"/>
          </a:p>
          <a:p>
            <a:pPr marL="342900" indent="-342900">
              <a:lnSpc>
                <a:spcPct val="107000"/>
              </a:lnSpc>
              <a:spcBef>
                <a:spcPts val="600"/>
              </a:spcBef>
              <a:spcAft>
                <a:spcPts val="600"/>
              </a:spcAft>
              <a:buFont typeface="Symbol" panose="05050102010706020507" pitchFamily="18" charset="2"/>
              <a:buChar char=""/>
            </a:pPr>
            <a:endParaRPr lang="en-US" sz="1800" kern="100">
              <a:latin typeface="Apto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0B90A23B-58D2-490C-BC8C-2D4BD9023E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591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23</a:t>
            </a:fld>
            <a:endParaRPr lang="en-US">
              <a:solidFill>
                <a:prstClr val="black"/>
              </a:solidFill>
            </a:endParaRPr>
          </a:p>
        </p:txBody>
      </p:sp>
    </p:spTree>
    <p:extLst>
      <p:ext uri="{BB962C8B-B14F-4D97-AF65-F5344CB8AC3E}">
        <p14:creationId xmlns:p14="http://schemas.microsoft.com/office/powerpoint/2010/main" val="1590080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latin typeface="MrEavesXLSanNarOT"/>
              </a:rPr>
              <a:t>KATY</a:t>
            </a:r>
            <a:endParaRPr lang="en-US">
              <a:latin typeface="MrEavesXLSanNarOT"/>
            </a:endParaRPr>
          </a:p>
          <a:p>
            <a:endParaRPr lang="en-US"/>
          </a:p>
          <a:p>
            <a:pPr marL="342900" indent="-342900">
              <a:lnSpc>
                <a:spcPct val="107000"/>
              </a:lnSpc>
              <a:spcBef>
                <a:spcPts val="600"/>
              </a:spcBef>
              <a:spcAft>
                <a:spcPts val="600"/>
              </a:spcAft>
              <a:buFont typeface="Symbol" panose="05050102010706020507" pitchFamily="18" charset="2"/>
              <a:buChar char=""/>
            </a:pPr>
            <a:r>
              <a:rPr lang="en-US" sz="1100" kern="100">
                <a:latin typeface="Aptos"/>
                <a:ea typeface="Aptos" panose="020B0004020202020204" pitchFamily="34" charset="0"/>
                <a:cs typeface="Times New Roman" panose="02020603050405020304" pitchFamily="18" charset="0"/>
              </a:rPr>
              <a:t>This is mostly a background slide, and I included this at the open house that many of you attended.</a:t>
            </a:r>
            <a:endParaRPr lang="en-US" sz="1100" kern="100">
              <a:effectLst/>
              <a:latin typeface="Aptos"/>
              <a:ea typeface="Aptos" panose="020B0004020202020204" pitchFamily="34" charset="0"/>
              <a:cs typeface="Times New Roman" panose="02020603050405020304" pitchFamily="18" charset="0"/>
            </a:endParaRPr>
          </a:p>
          <a:p>
            <a:pPr marL="342900" indent="-342900">
              <a:lnSpc>
                <a:spcPct val="107000"/>
              </a:lnSpc>
              <a:spcBef>
                <a:spcPts val="600"/>
              </a:spcBef>
              <a:spcAft>
                <a:spcPts val="600"/>
              </a:spcAft>
              <a:buFont typeface="Symbol" panose="05050102010706020507" pitchFamily="18" charset="2"/>
              <a:buChar char=""/>
            </a:pPr>
            <a:endParaRPr lang="en-US" sz="1100" kern="100">
              <a:latin typeface="Aptos"/>
            </a:endParaRPr>
          </a:p>
          <a:p>
            <a:pPr marL="342900" indent="-342900">
              <a:lnSpc>
                <a:spcPct val="107000"/>
              </a:lnSpc>
              <a:spcBef>
                <a:spcPts val="600"/>
              </a:spcBef>
              <a:spcAft>
                <a:spcPts val="600"/>
              </a:spcAft>
              <a:buFont typeface="Symbol" panose="05050102010706020507" pitchFamily="18" charset="2"/>
              <a:buChar char=""/>
            </a:pPr>
            <a:r>
              <a:rPr lang="en-US" sz="1100" kern="100">
                <a:latin typeface="Aptos"/>
              </a:rPr>
              <a:t>They key information here is that for Anacortes, both the GHG emissions and the Resilience </a:t>
            </a:r>
            <a:r>
              <a:rPr lang="en-US" sz="1100" kern="100" err="1">
                <a:latin typeface="Aptos"/>
              </a:rPr>
              <a:t>subelement</a:t>
            </a:r>
            <a:r>
              <a:rPr lang="en-US" sz="1100" kern="100">
                <a:latin typeface="Aptos"/>
              </a:rPr>
              <a:t> are required.</a:t>
            </a:r>
          </a:p>
          <a:p>
            <a:pPr marL="342900" indent="-342900">
              <a:lnSpc>
                <a:spcPct val="107000"/>
              </a:lnSpc>
              <a:spcBef>
                <a:spcPts val="600"/>
              </a:spcBef>
              <a:spcAft>
                <a:spcPts val="600"/>
              </a:spcAft>
              <a:buFont typeface="Symbol" panose="05050102010706020507" pitchFamily="18" charset="2"/>
              <a:buChar char=""/>
            </a:pPr>
            <a:endParaRPr lang="en-US" sz="1100" kern="100">
              <a:latin typeface="Aptos"/>
              <a:cs typeface="Arial" panose="020B0604020202020204" pitchFamily="34" charset="0"/>
            </a:endParaRPr>
          </a:p>
          <a:p>
            <a:pPr marL="342900" indent="-342900">
              <a:lnSpc>
                <a:spcPct val="107000"/>
              </a:lnSpc>
              <a:spcBef>
                <a:spcPts val="600"/>
              </a:spcBef>
              <a:spcAft>
                <a:spcPts val="600"/>
              </a:spcAft>
              <a:buFont typeface="Symbol" panose="05050102010706020507" pitchFamily="18" charset="2"/>
              <a:buChar char=""/>
            </a:pPr>
            <a:r>
              <a:rPr lang="en-US" sz="1100" kern="100">
                <a:latin typeface="Aptos"/>
              </a:rPr>
              <a:t>There are also new requirements to meet environmental justice goals, and reduce impacts for vulnerable populations and overburdened communities.</a:t>
            </a:r>
          </a:p>
          <a:p>
            <a:pPr marL="342900" indent="-342900">
              <a:lnSpc>
                <a:spcPct val="107000"/>
              </a:lnSpc>
              <a:spcBef>
                <a:spcPts val="600"/>
              </a:spcBef>
              <a:spcAft>
                <a:spcPts val="600"/>
              </a:spcAft>
              <a:buFont typeface="Symbol" panose="05050102010706020507" pitchFamily="18" charset="2"/>
              <a:buChar char=""/>
            </a:pPr>
            <a:endParaRPr lang="en-US" sz="1100" kern="100">
              <a:latin typeface="Aptos"/>
              <a:cs typeface="Arial" panose="020B0604020202020204" pitchFamily="34" charset="0"/>
            </a:endParaRPr>
          </a:p>
          <a:p>
            <a:pPr marL="342900" indent="-342900">
              <a:lnSpc>
                <a:spcPct val="107000"/>
              </a:lnSpc>
              <a:spcBef>
                <a:spcPts val="600"/>
              </a:spcBef>
              <a:spcAft>
                <a:spcPts val="600"/>
              </a:spcAft>
              <a:buFont typeface="Symbol" panose="05050102010706020507" pitchFamily="18" charset="2"/>
              <a:buChar char=""/>
            </a:pPr>
            <a:r>
              <a:rPr lang="en-US" sz="1100" kern="100">
                <a:latin typeface="Aptos"/>
                <a:cs typeface="Arial" panose="020B0604020202020204" pitchFamily="34" charset="0"/>
              </a:rPr>
              <a:t>We are in the process of forming a Climate Policy Advisory Team (CPAT) which will help guide the development of the Climate Goals and policies. We are working to include members that are part of or work with these populations in Anacortes – the CPAT will be one of the primary ways we </a:t>
            </a:r>
            <a:r>
              <a:rPr lang="en-US" sz="1100" kern="100" err="1">
                <a:latin typeface="Aptos"/>
                <a:cs typeface="Arial" panose="020B0604020202020204" pitchFamily="34" charset="0"/>
              </a:rPr>
              <a:t>ensrure</a:t>
            </a:r>
            <a:r>
              <a:rPr lang="en-US" sz="1100" kern="100">
                <a:latin typeface="Aptos"/>
                <a:cs typeface="Arial" panose="020B0604020202020204" pitchFamily="34" charset="0"/>
              </a:rPr>
              <a:t> alignment with those EJ goals. </a:t>
            </a:r>
          </a:p>
          <a:p>
            <a:pPr marL="342900" indent="-342900">
              <a:lnSpc>
                <a:spcPct val="107000"/>
              </a:lnSpc>
              <a:spcBef>
                <a:spcPts val="600"/>
              </a:spcBef>
              <a:spcAft>
                <a:spcPts val="600"/>
              </a:spcAft>
              <a:buFont typeface="Symbol" panose="05050102010706020507" pitchFamily="18" charset="2"/>
              <a:buChar char=""/>
            </a:pPr>
            <a:endParaRPr lang="en-US" sz="1100" kern="100">
              <a:latin typeface="Aptos"/>
              <a:cs typeface="Arial" panose="020B0604020202020204" pitchFamily="34" charset="0"/>
            </a:endParaRPr>
          </a:p>
          <a:p>
            <a:pPr marL="342900" indent="-342900">
              <a:lnSpc>
                <a:spcPct val="107000"/>
              </a:lnSpc>
              <a:spcBef>
                <a:spcPts val="600"/>
              </a:spcBef>
              <a:spcAft>
                <a:spcPts val="600"/>
              </a:spcAft>
              <a:buFont typeface="Symbol" panose="05050102010706020507" pitchFamily="18" charset="2"/>
              <a:buChar char=""/>
            </a:pPr>
            <a:r>
              <a:rPr lang="en-US" sz="1100" kern="100">
                <a:latin typeface="Aptos"/>
                <a:cs typeface="Arial" panose="020B0604020202020204" pitchFamily="34" charset="0"/>
              </a:rPr>
              <a:t>We are also happy to discuss EJ goals with staff at these meetings.</a:t>
            </a: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latin typeface="Calibri" panose="020F0502020204030204"/>
              </a:rPr>
              <a:pPr defTabSz="966612">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010752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KATY</a:t>
            </a:r>
          </a:p>
          <a:p>
            <a:pPr marL="342900" indent="-342900">
              <a:lnSpc>
                <a:spcPct val="107000"/>
              </a:lnSpc>
              <a:spcBef>
                <a:spcPts val="600"/>
              </a:spcBef>
              <a:spcAft>
                <a:spcPts val="600"/>
              </a:spcAft>
              <a:buFont typeface="Symbol" panose="05050102010706020507" pitchFamily="18" charset="2"/>
              <a:buChar char=""/>
            </a:pPr>
            <a:r>
              <a:rPr lang="en-US" sz="1800" kern="100">
                <a:latin typeface="Aptos"/>
                <a:ea typeface="Aptos" panose="020B0004020202020204" pitchFamily="34" charset="0"/>
                <a:cs typeface="Times New Roman" panose="02020603050405020304" pitchFamily="18" charset="0"/>
              </a:rPr>
              <a:t>We shared this </a:t>
            </a:r>
            <a:r>
              <a:rPr lang="en-US" sz="1800" kern="100">
                <a:effectLst/>
                <a:latin typeface="Aptos"/>
                <a:ea typeface="Aptos" panose="020B0004020202020204" pitchFamily="34" charset="0"/>
                <a:cs typeface="Times New Roman" panose="02020603050405020304" pitchFamily="18" charset="0"/>
              </a:rPr>
              <a:t>slide at the </a:t>
            </a:r>
            <a:r>
              <a:rPr lang="en-US" sz="1800" kern="100">
                <a:latin typeface="Aptos"/>
                <a:ea typeface="Aptos" panose="020B0004020202020204" pitchFamily="34" charset="0"/>
                <a:cs typeface="Times New Roman" panose="02020603050405020304" pitchFamily="18" charset="0"/>
              </a:rPr>
              <a:t>Open House, and while it simplified the process somewhat, I do think it shows how we are working towards a goal of an integrated final comprehensive plan document.</a:t>
            </a:r>
            <a:endParaRPr lang="en-US" sz="1800" kern="100">
              <a:effectLst/>
              <a:latin typeface="Aptos"/>
              <a:ea typeface="Aptos" panose="020B0004020202020204" pitchFamily="34" charset="0"/>
              <a:cs typeface="Times New Roman" panose="02020603050405020304" pitchFamily="18" charset="0"/>
            </a:endParaRPr>
          </a:p>
          <a:p>
            <a:pPr marL="342900" indent="-342900">
              <a:lnSpc>
                <a:spcPct val="107000"/>
              </a:lnSpc>
              <a:spcBef>
                <a:spcPts val="600"/>
              </a:spcBef>
              <a:spcAft>
                <a:spcPts val="600"/>
              </a:spcAft>
              <a:buFont typeface="Symbol" panose="05050102010706020507" pitchFamily="18" charset="2"/>
              <a:buChar char=""/>
            </a:pPr>
            <a:endParaRPr lang="en-US" sz="1800" kern="100">
              <a:latin typeface="Aptos"/>
              <a:ea typeface="Aptos" panose="020B0004020202020204" pitchFamily="34" charset="0"/>
              <a:cs typeface="Times New Roman" panose="02020603050405020304" pitchFamily="18" charset="0"/>
            </a:endParaRPr>
          </a:p>
          <a:p>
            <a:pPr marL="342900" indent="-342900">
              <a:lnSpc>
                <a:spcPct val="107000"/>
              </a:lnSpc>
              <a:spcBef>
                <a:spcPts val="600"/>
              </a:spcBef>
              <a:spcAft>
                <a:spcPts val="600"/>
              </a:spcAft>
              <a:buFont typeface="Symbol" panose="05050102010706020507" pitchFamily="18" charset="2"/>
              <a:buChar char=""/>
            </a:pPr>
            <a:r>
              <a:rPr lang="en-US" sz="1800" kern="100">
                <a:effectLst/>
                <a:latin typeface="Aptos"/>
                <a:ea typeface="Aptos" panose="020B0004020202020204" pitchFamily="34" charset="0"/>
                <a:cs typeface="Times New Roman" panose="02020603050405020304" pitchFamily="18" charset="0"/>
              </a:rPr>
              <a:t>Right </a:t>
            </a:r>
            <a:r>
              <a:rPr lang="en-US" sz="1800" kern="100">
                <a:latin typeface="Aptos"/>
                <a:ea typeface="Aptos" panose="020B0004020202020204" pitchFamily="34" charset="0"/>
                <a:cs typeface="Times New Roman" panose="02020603050405020304" pitchFamily="18" charset="0"/>
              </a:rPr>
              <a:t>now the Climate Element is transitioning between data gathering and analysis – those steps are somewhat iterative.</a:t>
            </a:r>
            <a:endParaRPr lang="en-US"/>
          </a:p>
          <a:p>
            <a:pPr marL="342900" indent="-342900">
              <a:lnSpc>
                <a:spcPct val="107000"/>
              </a:lnSpc>
              <a:spcBef>
                <a:spcPts val="600"/>
              </a:spcBef>
              <a:spcAft>
                <a:spcPts val="600"/>
              </a:spcAft>
              <a:buFont typeface="Symbol" panose="05050102010706020507" pitchFamily="18" charset="2"/>
              <a:buChar char=""/>
            </a:pPr>
            <a:endParaRPr lang="en-US" sz="1800" kern="100">
              <a:latin typeface="Aptos"/>
              <a:ea typeface="Aptos" panose="020B0004020202020204" pitchFamily="34" charset="0"/>
              <a:cs typeface="Times New Roman" panose="02020603050405020304" pitchFamily="18" charset="0"/>
            </a:endParaRPr>
          </a:p>
          <a:p>
            <a:pPr marL="342900" indent="-342900">
              <a:lnSpc>
                <a:spcPct val="107000"/>
              </a:lnSpc>
              <a:spcBef>
                <a:spcPts val="600"/>
              </a:spcBef>
              <a:spcAft>
                <a:spcPts val="600"/>
              </a:spcAft>
              <a:buFont typeface="Symbol" panose="05050102010706020507" pitchFamily="18" charset="2"/>
              <a:buChar char=""/>
            </a:pPr>
            <a:r>
              <a:rPr lang="en-US" sz="1800" kern="100">
                <a:latin typeface="Aptos"/>
                <a:cs typeface="Times New Roman" panose="02020603050405020304" pitchFamily="18" charset="0"/>
              </a:rPr>
              <a:t>While we will have separate climate goals/policies within the climate element, we'll also want to work with you at that stage...if we wait until the end, integrating the final document will be much more challenging and complex.</a:t>
            </a:r>
            <a:endParaRPr lang="en-US" sz="1800" kern="100">
              <a:latin typeface="Aptos"/>
            </a:endParaRPr>
          </a:p>
          <a:p>
            <a:pPr marL="285750" indent="-285750">
              <a:buFont typeface="Arial,Sans-Serif" panose="05050102010706020507" pitchFamily="18" charset="2"/>
              <a:buChar char="•"/>
            </a:pPr>
            <a:endParaRPr lang="en-US" sz="1800" kern="100">
              <a:latin typeface="Aptos"/>
            </a:endParaRPr>
          </a:p>
          <a:p>
            <a:pPr marL="285750" indent="-285750">
              <a:buFont typeface="Arial,Sans-Serif" panose="05050102010706020507" pitchFamily="18" charset="2"/>
              <a:buChar char="•"/>
            </a:pPr>
            <a:r>
              <a:rPr lang="en-US" kern="100">
                <a:latin typeface="Arial"/>
                <a:cs typeface="Arial"/>
              </a:rPr>
              <a:t>Commerce also allows flexibility on the format for the Climate Element – it can be either a separate chapter, or a dedicated element. Right now, we think that it will make sense to take something of a hybrid approach – have a dedicated element, but also a strong system of cross-referencing so goals and policies that support or relate to the climate element are easy to find.</a:t>
            </a:r>
          </a:p>
          <a:p>
            <a:pPr marL="285750" indent="-285750">
              <a:buFont typeface="Arial,Sans-Serif" panose="05050102010706020507" pitchFamily="18" charset="2"/>
              <a:buChar char="•"/>
            </a:pPr>
            <a:endParaRPr lang="en-US" kern="100"/>
          </a:p>
          <a:p>
            <a:pPr marL="342900" indent="-342900">
              <a:lnSpc>
                <a:spcPct val="107000"/>
              </a:lnSpc>
              <a:spcBef>
                <a:spcPts val="600"/>
              </a:spcBef>
              <a:spcAft>
                <a:spcPts val="600"/>
              </a:spcAft>
              <a:buFont typeface="Symbol" panose="05050102010706020507" pitchFamily="18" charset="2"/>
              <a:buChar char=""/>
            </a:pPr>
            <a:endParaRPr lang="en-US" sz="1800" kern="100">
              <a:latin typeface="Aptos"/>
              <a:cs typeface="Arial" panose="020B0604020202020204" pitchFamily="34" charset="0"/>
            </a:endParaRPr>
          </a:p>
          <a:p>
            <a:endParaRPr lang="en-US">
              <a:cs typeface="Arial" panose="020B0604020202020204" pitchFamily="34" charset="0"/>
            </a:endParaRPr>
          </a:p>
          <a:p>
            <a:endParaRPr lang="en-US">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0B90A23B-58D2-490C-BC8C-2D4BD9023E4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19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Make sure to mention that this is a mandated element</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7</a:t>
            </a:fld>
            <a:endParaRPr lang="en-US">
              <a:solidFill>
                <a:prstClr val="black"/>
              </a:solidFill>
            </a:endParaRPr>
          </a:p>
        </p:txBody>
      </p:sp>
    </p:spTree>
    <p:extLst>
      <p:ext uri="{BB962C8B-B14F-4D97-AF65-F5344CB8AC3E}">
        <p14:creationId xmlns:p14="http://schemas.microsoft.com/office/powerpoint/2010/main" val="3208277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based on the Global Protocol for Communities put out by the IPCC</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8</a:t>
            </a:fld>
            <a:endParaRPr lang="en-US">
              <a:solidFill>
                <a:prstClr val="black"/>
              </a:solidFill>
            </a:endParaRPr>
          </a:p>
        </p:txBody>
      </p:sp>
    </p:spTree>
    <p:extLst>
      <p:ext uri="{BB962C8B-B14F-4D97-AF65-F5344CB8AC3E}">
        <p14:creationId xmlns:p14="http://schemas.microsoft.com/office/powerpoint/2010/main" val="420057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9</a:t>
            </a:fld>
            <a:endParaRPr lang="en-US">
              <a:solidFill>
                <a:prstClr val="black"/>
              </a:solidFill>
            </a:endParaRPr>
          </a:p>
        </p:txBody>
      </p:sp>
    </p:spTree>
    <p:extLst>
      <p:ext uri="{BB962C8B-B14F-4D97-AF65-F5344CB8AC3E}">
        <p14:creationId xmlns:p14="http://schemas.microsoft.com/office/powerpoint/2010/main" val="1330259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spcAft>
                <a:spcPts val="1000"/>
              </a:spcAft>
            </a:pPr>
            <a:endParaRPr lang="en-US">
              <a:cs typeface="Arial"/>
            </a:endParaRPr>
          </a:p>
          <a:p>
            <a:endParaRPr lang="en-US">
              <a:cs typeface="Arial"/>
            </a:endParaRP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10</a:t>
            </a:fld>
            <a:endParaRPr lang="en-US">
              <a:solidFill>
                <a:prstClr val="black"/>
              </a:solidFill>
            </a:endParaRPr>
          </a:p>
        </p:txBody>
      </p:sp>
    </p:spTree>
    <p:extLst>
      <p:ext uri="{BB962C8B-B14F-4D97-AF65-F5344CB8AC3E}">
        <p14:creationId xmlns:p14="http://schemas.microsoft.com/office/powerpoint/2010/main" val="268725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state of Washington’s GHG inventory</a:t>
            </a:r>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11</a:t>
            </a:fld>
            <a:endParaRPr lang="en-US">
              <a:solidFill>
                <a:prstClr val="black"/>
              </a:solidFill>
            </a:endParaRPr>
          </a:p>
        </p:txBody>
      </p:sp>
    </p:spTree>
    <p:extLst>
      <p:ext uri="{BB962C8B-B14F-4D97-AF65-F5344CB8AC3E}">
        <p14:creationId xmlns:p14="http://schemas.microsoft.com/office/powerpoint/2010/main" val="330472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defRPr/>
            </a:pPr>
            <a:fld id="{0B90A23B-58D2-490C-BC8C-2D4BD9023E40}" type="slidenum">
              <a:rPr lang="en-US">
                <a:solidFill>
                  <a:prstClr val="black"/>
                </a:solidFill>
              </a:rPr>
              <a:pPr defTabSz="966612">
                <a:defRPr/>
              </a:pPr>
              <a:t>12</a:t>
            </a:fld>
            <a:endParaRPr lang="en-US">
              <a:solidFill>
                <a:prstClr val="black"/>
              </a:solidFill>
            </a:endParaRPr>
          </a:p>
        </p:txBody>
      </p:sp>
    </p:spTree>
    <p:extLst>
      <p:ext uri="{BB962C8B-B14F-4D97-AF65-F5344CB8AC3E}">
        <p14:creationId xmlns:p14="http://schemas.microsoft.com/office/powerpoint/2010/main" val="3970383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1786-7283-E6C0-2BF1-17815C6F61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CFA80A-1B40-C040-666D-21F2BC3D0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7E20C0-74B6-B249-0D80-152E147FA458}"/>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5" name="Footer Placeholder 4">
            <a:extLst>
              <a:ext uri="{FF2B5EF4-FFF2-40B4-BE49-F238E27FC236}">
                <a16:creationId xmlns:a16="http://schemas.microsoft.com/office/drawing/2014/main" id="{415ED8DD-2381-BD57-E5AF-84816E559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EF424-40A6-E2AE-E40E-8CF3F33E4329}"/>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87370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621B-3256-2647-0DF2-6F029C3F67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33EB90-D2F1-3121-DCE8-B896D3C44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23B4F-43ED-1359-ABB1-8DDFB757A24F}"/>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5" name="Footer Placeholder 4">
            <a:extLst>
              <a:ext uri="{FF2B5EF4-FFF2-40B4-BE49-F238E27FC236}">
                <a16:creationId xmlns:a16="http://schemas.microsoft.com/office/drawing/2014/main" id="{284A41A6-45E3-5E95-044C-8656D62F8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F44EA-CAF4-BA53-47DF-493FD44F4822}"/>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87409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3E0993-6A13-EF98-4C18-71432DF2E9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0FD597-2A67-57CF-C911-43A098B6F1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8E4F8-E1B4-920A-A898-79C17FCBEDB9}"/>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5" name="Footer Placeholder 4">
            <a:extLst>
              <a:ext uri="{FF2B5EF4-FFF2-40B4-BE49-F238E27FC236}">
                <a16:creationId xmlns:a16="http://schemas.microsoft.com/office/drawing/2014/main" id="{C4E9D464-0E87-B66A-435A-57EAA5117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1D807-AF09-710B-83B5-FB74C2A36A0F}"/>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2574730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962527" y="1120846"/>
            <a:ext cx="10266947" cy="5039322"/>
          </a:xfrm>
        </p:spPr>
        <p:txBody>
          <a:bodyPr>
            <a:normAutofit/>
          </a:bodyPr>
          <a:lstStyle>
            <a:lvl1pPr>
              <a:defRPr sz="2800"/>
            </a:lvl1pPr>
          </a:lstStyle>
          <a:p>
            <a:pPr lvl="0"/>
            <a:r>
              <a:rPr lang="en-US"/>
              <a:t>Point 1</a:t>
            </a:r>
          </a:p>
          <a:p>
            <a:pPr lvl="0"/>
            <a:r>
              <a:rPr lang="en-US"/>
              <a:t>Point 2</a:t>
            </a:r>
          </a:p>
          <a:p>
            <a:pPr lvl="0"/>
            <a:r>
              <a:rPr lang="en-US"/>
              <a:t>Point 3</a:t>
            </a:r>
          </a:p>
        </p:txBody>
      </p:sp>
      <p:cxnSp>
        <p:nvCxnSpPr>
          <p:cNvPr id="20" name="Straight Connector 19"/>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hasCustomPrompt="1"/>
          </p:nvPr>
        </p:nvSpPr>
        <p:spPr/>
        <p:txBody>
          <a:bodyPr/>
          <a:lstStyle/>
          <a:p>
            <a:r>
              <a:rPr lang="en-US"/>
              <a:t>Slide title</a:t>
            </a:r>
          </a:p>
        </p:txBody>
      </p:sp>
      <p:sp>
        <p:nvSpPr>
          <p:cNvPr id="12" name="Date Placeholder 11"/>
          <p:cNvSpPr>
            <a:spLocks noGrp="1"/>
          </p:cNvSpPr>
          <p:nvPr>
            <p:ph type="dt" sz="half" idx="14"/>
          </p:nvPr>
        </p:nvSpPr>
        <p:spPr/>
        <p:txBody>
          <a:bodyPr/>
          <a:lstStyle>
            <a:lvl1pPr>
              <a:defRPr/>
            </a:lvl1pPr>
          </a:lstStyle>
          <a:p>
            <a:r>
              <a:rPr lang="en-US"/>
              <a:t>5/6/24</a:t>
            </a:r>
          </a:p>
        </p:txBody>
      </p:sp>
      <p:sp>
        <p:nvSpPr>
          <p:cNvPr id="13" name="Footer Placeholder 12"/>
          <p:cNvSpPr>
            <a:spLocks noGrp="1"/>
          </p:cNvSpPr>
          <p:nvPr>
            <p:ph type="ftr" sz="quarter" idx="15"/>
          </p:nvPr>
        </p:nvSpPr>
        <p:spPr/>
        <p:txBody>
          <a:bodyPr/>
          <a:lstStyle/>
          <a:p>
            <a:endParaRPr lang="en-US"/>
          </a:p>
        </p:txBody>
      </p:sp>
      <p:sp>
        <p:nvSpPr>
          <p:cNvPr id="14" name="Slide Number Placeholder 13"/>
          <p:cNvSpPr>
            <a:spLocks noGrp="1"/>
          </p:cNvSpPr>
          <p:nvPr>
            <p:ph type="sldNum" sz="quarter" idx="16"/>
          </p:nvPr>
        </p:nvSpPr>
        <p:spPr/>
        <p:txBody>
          <a:bodyPr/>
          <a:lstStyle/>
          <a:p>
            <a:fld id="{BD3A08C5-CC68-3947-88A8-A9E34C1A68A7}" type="slidenum">
              <a:rPr lang="en-US" smtClean="0"/>
              <a:pPr/>
              <a:t>‹#›</a:t>
            </a:fld>
            <a:endParaRPr lang="en-US"/>
          </a:p>
        </p:txBody>
      </p:sp>
    </p:spTree>
    <p:extLst>
      <p:ext uri="{BB962C8B-B14F-4D97-AF65-F5344CB8AC3E}">
        <p14:creationId xmlns:p14="http://schemas.microsoft.com/office/powerpoint/2010/main" val="3591000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image and tex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4107" y="1127532"/>
            <a:ext cx="4919524" cy="5060137"/>
          </a:xfrm>
        </p:spPr>
        <p:txBody>
          <a:bodyPr anchor="t"/>
          <a:lstStyle>
            <a:lvl1pPr marL="0" indent="0">
              <a:buNone/>
              <a:defRPr sz="1800" b="0"/>
            </a:lvl1pPr>
            <a:lvl2pPr marL="342884" indent="0">
              <a:buNone/>
              <a:defRPr sz="1500" b="1"/>
            </a:lvl2pPr>
            <a:lvl3pPr marL="685766" indent="0">
              <a:buNone/>
              <a:defRPr sz="135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Image caption</a:t>
            </a:r>
          </a:p>
        </p:txBody>
      </p:sp>
      <p:sp>
        <p:nvSpPr>
          <p:cNvPr id="16" name="Picture Placeholder 14"/>
          <p:cNvSpPr>
            <a:spLocks noGrp="1"/>
          </p:cNvSpPr>
          <p:nvPr>
            <p:ph type="pic" sz="quarter" idx="14"/>
          </p:nvPr>
        </p:nvSpPr>
        <p:spPr>
          <a:xfrm>
            <a:off x="6308435" y="1127532"/>
            <a:ext cx="4921040" cy="5060137"/>
          </a:xfrm>
          <a:solidFill>
            <a:schemeClr val="accent2">
              <a:alpha val="29804"/>
            </a:schemeClr>
          </a:solidFill>
        </p:spPr>
        <p:txBody>
          <a:bodyPr anchor="ctr">
            <a:normAutofit/>
          </a:bodyPr>
          <a:lstStyle>
            <a:lvl1pPr marL="0" indent="0">
              <a:buNone/>
              <a:defRPr sz="2500" baseline="0">
                <a:sym typeface="Wingdings"/>
              </a:defRPr>
            </a:lvl1pPr>
          </a:lstStyle>
          <a:p>
            <a:endParaRPr lang="en-US"/>
          </a:p>
        </p:txBody>
      </p:sp>
      <p:sp>
        <p:nvSpPr>
          <p:cNvPr id="17" name="Title 16"/>
          <p:cNvSpPr>
            <a:spLocks noGrp="1"/>
          </p:cNvSpPr>
          <p:nvPr>
            <p:ph type="title" hasCustomPrompt="1"/>
          </p:nvPr>
        </p:nvSpPr>
        <p:spPr/>
        <p:txBody>
          <a:bodyPr/>
          <a:lstStyle/>
          <a:p>
            <a:r>
              <a:rPr lang="en-US"/>
              <a:t>Slide title</a:t>
            </a:r>
          </a:p>
        </p:txBody>
      </p:sp>
      <p:cxnSp>
        <p:nvCxnSpPr>
          <p:cNvPr id="18" name="Straight Connector 17"/>
          <p:cNvCxnSpPr/>
          <p:nvPr userDrawn="1"/>
        </p:nvCxnSpPr>
        <p:spPr>
          <a:xfrm>
            <a:off x="962527" y="1038154"/>
            <a:ext cx="1026694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Date Placeholder 18"/>
          <p:cNvSpPr>
            <a:spLocks noGrp="1"/>
          </p:cNvSpPr>
          <p:nvPr>
            <p:ph type="dt" sz="half" idx="15"/>
          </p:nvPr>
        </p:nvSpPr>
        <p:spPr/>
        <p:txBody>
          <a:bodyPr/>
          <a:lstStyle/>
          <a:p>
            <a:r>
              <a:rPr lang="en-US"/>
              <a:t>5/6/24</a:t>
            </a:r>
          </a:p>
        </p:txBody>
      </p:sp>
      <p:sp>
        <p:nvSpPr>
          <p:cNvPr id="20" name="Footer Placeholder 19"/>
          <p:cNvSpPr>
            <a:spLocks noGrp="1"/>
          </p:cNvSpPr>
          <p:nvPr>
            <p:ph type="ftr" sz="quarter" idx="16"/>
          </p:nvPr>
        </p:nvSpPr>
        <p:spPr/>
        <p:txBody>
          <a:bodyPr/>
          <a:lstStyle/>
          <a:p>
            <a:endParaRPr lang="en-US"/>
          </a:p>
        </p:txBody>
      </p:sp>
      <p:sp>
        <p:nvSpPr>
          <p:cNvPr id="21" name="Slide Number Placeholder 20"/>
          <p:cNvSpPr>
            <a:spLocks noGrp="1"/>
          </p:cNvSpPr>
          <p:nvPr>
            <p:ph type="sldNum" sz="quarter" idx="17"/>
          </p:nvPr>
        </p:nvSpPr>
        <p:spPr/>
        <p:txBody>
          <a:bodyPr/>
          <a:lstStyle/>
          <a:p>
            <a:fld id="{BD3A08C5-CC68-3947-88A8-A9E34C1A68A7}" type="slidenum">
              <a:rPr lang="en-US" smtClean="0"/>
              <a:pPr/>
              <a:t>‹#›</a:t>
            </a:fld>
            <a:endParaRPr lang="en-US"/>
          </a:p>
        </p:txBody>
      </p:sp>
    </p:spTree>
    <p:extLst>
      <p:ext uri="{BB962C8B-B14F-4D97-AF65-F5344CB8AC3E}">
        <p14:creationId xmlns:p14="http://schemas.microsoft.com/office/powerpoint/2010/main" val="9287333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1786-7283-E6C0-2BF1-17815C6F61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CFA80A-1B40-C040-666D-21F2BC3D09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7E20C0-74B6-B249-0D80-152E147FA458}"/>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5" name="Footer Placeholder 4">
            <a:extLst>
              <a:ext uri="{FF2B5EF4-FFF2-40B4-BE49-F238E27FC236}">
                <a16:creationId xmlns:a16="http://schemas.microsoft.com/office/drawing/2014/main" id="{415ED8DD-2381-BD57-E5AF-84816E559E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EF424-40A6-E2AE-E40E-8CF3F33E4329}"/>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777431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369E-90D7-B79D-99EE-13A531FE2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517AC-D061-B7BB-1C51-08AB8DB0B2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67396-865A-252D-E9CC-E1F663F17E6B}"/>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5" name="Footer Placeholder 4">
            <a:extLst>
              <a:ext uri="{FF2B5EF4-FFF2-40B4-BE49-F238E27FC236}">
                <a16:creationId xmlns:a16="http://schemas.microsoft.com/office/drawing/2014/main" id="{B3C866A1-DC53-FF2B-F2F3-48E7D0861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3865E-B46C-FA19-20EB-A72336C1E151}"/>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981362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C818-7FE0-B823-EFFF-B6C21EFE9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9995B1-E5B1-335B-4617-C4F3D40C4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A746E-7908-A65E-3848-07ABD5A644AD}"/>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5" name="Footer Placeholder 4">
            <a:extLst>
              <a:ext uri="{FF2B5EF4-FFF2-40B4-BE49-F238E27FC236}">
                <a16:creationId xmlns:a16="http://schemas.microsoft.com/office/drawing/2014/main" id="{F957B229-C20A-B77C-1D05-4E3015999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F457C-4F38-C0F6-1A0C-894E53E52143}"/>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664980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FFC9-D0D6-5E50-498D-BD0ABF270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3C785-D8AA-3C53-B898-79AA5D3742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A7E940-06B6-AC0C-2F02-8111054B0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4EC5E5-7EC5-F15A-BE73-57221480D3AA}"/>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6" name="Footer Placeholder 5">
            <a:extLst>
              <a:ext uri="{FF2B5EF4-FFF2-40B4-BE49-F238E27FC236}">
                <a16:creationId xmlns:a16="http://schemas.microsoft.com/office/drawing/2014/main" id="{29A7F504-2823-9852-A9D0-081D86635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4C5CD-03F4-78A5-CB43-1C5BC97A18B4}"/>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48502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96FA-A572-D830-61AD-25EED19BA5B2}"/>
              </a:ext>
            </a:extLst>
          </p:cNvPr>
          <p:cNvSpPr>
            <a:spLocks noGrp="1"/>
          </p:cNvSpPr>
          <p:nvPr>
            <p:ph type="title"/>
          </p:nvPr>
        </p:nvSpPr>
        <p:spPr>
          <a:xfrm>
            <a:off x="839788" y="365125"/>
            <a:ext cx="10515600" cy="1325563"/>
          </a:xfrm>
        </p:spPr>
        <p:txBody>
          <a:bodyPr/>
          <a:lstStyle>
            <a:lvl1pPr>
              <a:defRPr>
                <a:latin typeface="MrEavesXLSanNarOTUltra" panose="02000606060000020004" pitchFamily="50" charset="0"/>
              </a:defRPr>
            </a:lvl1pPr>
          </a:lstStyle>
          <a:p>
            <a:r>
              <a:rPr lang="en-US"/>
              <a:t>Click to edit Master title style</a:t>
            </a:r>
          </a:p>
        </p:txBody>
      </p:sp>
      <p:sp>
        <p:nvSpPr>
          <p:cNvPr id="3" name="Text Placeholder 2">
            <a:extLst>
              <a:ext uri="{FF2B5EF4-FFF2-40B4-BE49-F238E27FC236}">
                <a16:creationId xmlns:a16="http://schemas.microsoft.com/office/drawing/2014/main" id="{22AAD2B7-44C1-68AD-E4AB-FC7FA9385FBC}"/>
              </a:ext>
            </a:extLst>
          </p:cNvPr>
          <p:cNvSpPr>
            <a:spLocks noGrp="1"/>
          </p:cNvSpPr>
          <p:nvPr>
            <p:ph type="body" idx="1"/>
          </p:nvPr>
        </p:nvSpPr>
        <p:spPr>
          <a:xfrm>
            <a:off x="839788" y="1681163"/>
            <a:ext cx="5157787" cy="823912"/>
          </a:xfrm>
        </p:spPr>
        <p:txBody>
          <a:bodyPr anchor="b"/>
          <a:lstStyle>
            <a:lvl1pPr marL="0" indent="0">
              <a:buNone/>
              <a:defRPr sz="2400" b="1">
                <a:latin typeface="MrEavesXLSanNarOTLight" panose="02000606040000020004"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F2D32F-73F3-E950-0ED3-35408DBF907B}"/>
              </a:ext>
            </a:extLst>
          </p:cNvPr>
          <p:cNvSpPr>
            <a:spLocks noGrp="1"/>
          </p:cNvSpPr>
          <p:nvPr>
            <p:ph sz="half" idx="2"/>
          </p:nvPr>
        </p:nvSpPr>
        <p:spPr>
          <a:xfrm>
            <a:off x="839788" y="2505075"/>
            <a:ext cx="5157787" cy="3684588"/>
          </a:xfrm>
        </p:spPr>
        <p:txBody>
          <a:bodyPr/>
          <a:lstStyle>
            <a:lvl1pPr>
              <a:defRPr>
                <a:latin typeface="MrEavesXLSanNarOT" panose="02000606040000020004" pitchFamily="50" charset="0"/>
              </a:defRPr>
            </a:lvl1pPr>
            <a:lvl2pPr>
              <a:defRPr>
                <a:latin typeface="MrEavesXLSanNarOT" panose="02000606040000020004" pitchFamily="50" charset="0"/>
              </a:defRPr>
            </a:lvl2pPr>
            <a:lvl3pPr>
              <a:defRPr>
                <a:latin typeface="MrEavesXLSanNarOT" panose="02000606040000020004" pitchFamily="50" charset="0"/>
              </a:defRPr>
            </a:lvl3pPr>
            <a:lvl4pPr>
              <a:defRPr>
                <a:latin typeface="MrEavesXLSanNarOT" panose="02000606040000020004" pitchFamily="50" charset="0"/>
              </a:defRPr>
            </a:lvl4pPr>
            <a:lvl5pPr>
              <a:defRPr>
                <a:latin typeface="MrEavesXLSanNarOT" panose="02000606040000020004"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1FD499-B455-E8E7-93F4-2D3971793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01BB2D-C05C-ACC3-73E8-ED04334AB3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A0BD5A-477F-0880-4C91-F382336EBDF9}"/>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8" name="Footer Placeholder 7">
            <a:extLst>
              <a:ext uri="{FF2B5EF4-FFF2-40B4-BE49-F238E27FC236}">
                <a16:creationId xmlns:a16="http://schemas.microsoft.com/office/drawing/2014/main" id="{88C07B93-D580-8DD5-46DC-F7867490E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9557E0-88A1-2CF5-CB66-084470A50A68}"/>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359580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1B7B-8FFE-40B4-6742-A8CF4030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69520-66AA-0052-CE9D-87B0D59EF21C}"/>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4" name="Footer Placeholder 3">
            <a:extLst>
              <a:ext uri="{FF2B5EF4-FFF2-40B4-BE49-F238E27FC236}">
                <a16:creationId xmlns:a16="http://schemas.microsoft.com/office/drawing/2014/main" id="{568B99AE-DB7A-961A-E94D-E16BDE3378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3679ED-A718-8808-0781-A92D927B8EBE}"/>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688689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0369E-90D7-B79D-99EE-13A531FE27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517AC-D061-B7BB-1C51-08AB8DB0B24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667396-865A-252D-E9CC-E1F663F17E6B}"/>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5" name="Footer Placeholder 4">
            <a:extLst>
              <a:ext uri="{FF2B5EF4-FFF2-40B4-BE49-F238E27FC236}">
                <a16:creationId xmlns:a16="http://schemas.microsoft.com/office/drawing/2014/main" id="{B3C866A1-DC53-FF2B-F2F3-48E7D08610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3865E-B46C-FA19-20EB-A72336C1E151}"/>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4796263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34818-399D-6E2C-3E3D-BA94D3807FDE}"/>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3" name="Footer Placeholder 2">
            <a:extLst>
              <a:ext uri="{FF2B5EF4-FFF2-40B4-BE49-F238E27FC236}">
                <a16:creationId xmlns:a16="http://schemas.microsoft.com/office/drawing/2014/main" id="{EC0CECC0-F10A-DFE8-C0BF-3078E42D4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E10D3F-6DE4-2DCE-FFDE-747D1CD2AC80}"/>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600954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75A1-597B-5907-4E73-2AE444331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ADE270-C09B-F267-C037-82B644D70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E8F6C3-5A73-DFEC-AD99-1E197F158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3F0B3-9E1C-40CE-B9DB-FBA9BEE8E17D}"/>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6" name="Footer Placeholder 5">
            <a:extLst>
              <a:ext uri="{FF2B5EF4-FFF2-40B4-BE49-F238E27FC236}">
                <a16:creationId xmlns:a16="http://schemas.microsoft.com/office/drawing/2014/main" id="{8FD0026F-6736-BFE2-C1A6-B9C56746B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CA459-8FB3-2637-4462-35DBE57479AB}"/>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3155249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1F69-13E9-44BA-58BC-683D899C2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18CA0-7276-31F2-27D9-1BF963380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8705CD-5919-B488-C31A-BFD9F4B36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81E7FD-58C5-8544-F16F-9DCEB4D4E6F7}"/>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6" name="Footer Placeholder 5">
            <a:extLst>
              <a:ext uri="{FF2B5EF4-FFF2-40B4-BE49-F238E27FC236}">
                <a16:creationId xmlns:a16="http://schemas.microsoft.com/office/drawing/2014/main" id="{B7CE0FA8-49A7-74CD-FA36-E3C64D18C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2F521-C944-DCD7-490A-1538267C598D}"/>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222359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621B-3256-2647-0DF2-6F029C3F67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33EB90-D2F1-3121-DCE8-B896D3C44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23B4F-43ED-1359-ABB1-8DDFB757A24F}"/>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5" name="Footer Placeholder 4">
            <a:extLst>
              <a:ext uri="{FF2B5EF4-FFF2-40B4-BE49-F238E27FC236}">
                <a16:creationId xmlns:a16="http://schemas.microsoft.com/office/drawing/2014/main" id="{284A41A6-45E3-5E95-044C-8656D62F8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F44EA-CAF4-BA53-47DF-493FD44F4822}"/>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4228732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3E0993-6A13-EF98-4C18-71432DF2E9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0FD597-2A67-57CF-C911-43A098B6F1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98E4F8-E1B4-920A-A898-79C17FCBEDB9}"/>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5" name="Footer Placeholder 4">
            <a:extLst>
              <a:ext uri="{FF2B5EF4-FFF2-40B4-BE49-F238E27FC236}">
                <a16:creationId xmlns:a16="http://schemas.microsoft.com/office/drawing/2014/main" id="{C4E9D464-0E87-B66A-435A-57EAA5117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D1D807-AF09-710B-83B5-FB74C2A36A0F}"/>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208865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BC818-7FE0-B823-EFFF-B6C21EFE99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9995B1-E5B1-335B-4617-C4F3D40C46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FCA746E-7908-A65E-3848-07ABD5A644AD}"/>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5" name="Footer Placeholder 4">
            <a:extLst>
              <a:ext uri="{FF2B5EF4-FFF2-40B4-BE49-F238E27FC236}">
                <a16:creationId xmlns:a16="http://schemas.microsoft.com/office/drawing/2014/main" id="{F957B229-C20A-B77C-1D05-4E3015999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F457C-4F38-C0F6-1A0C-894E53E52143}"/>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568416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FFC9-D0D6-5E50-498D-BD0ABF270E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13C785-D8AA-3C53-B898-79AA5D3742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A7E940-06B6-AC0C-2F02-8111054B0D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4EC5E5-7EC5-F15A-BE73-57221480D3AA}"/>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6" name="Footer Placeholder 5">
            <a:extLst>
              <a:ext uri="{FF2B5EF4-FFF2-40B4-BE49-F238E27FC236}">
                <a16:creationId xmlns:a16="http://schemas.microsoft.com/office/drawing/2014/main" id="{29A7F504-2823-9852-A9D0-081D866353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14C5CD-03F4-78A5-CB43-1C5BC97A18B4}"/>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4015051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396FA-A572-D830-61AD-25EED19BA5B2}"/>
              </a:ext>
            </a:extLst>
          </p:cNvPr>
          <p:cNvSpPr>
            <a:spLocks noGrp="1"/>
          </p:cNvSpPr>
          <p:nvPr>
            <p:ph type="title"/>
          </p:nvPr>
        </p:nvSpPr>
        <p:spPr>
          <a:xfrm>
            <a:off x="839788" y="365125"/>
            <a:ext cx="10515600" cy="1325563"/>
          </a:xfrm>
        </p:spPr>
        <p:txBody>
          <a:bodyPr/>
          <a:lstStyle>
            <a:lvl1pPr>
              <a:defRPr>
                <a:latin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22AAD2B7-44C1-68AD-E4AB-FC7FA9385FBC}"/>
              </a:ext>
            </a:extLst>
          </p:cNvPr>
          <p:cNvSpPr>
            <a:spLocks noGrp="1"/>
          </p:cNvSpPr>
          <p:nvPr>
            <p:ph type="body" idx="1"/>
          </p:nvPr>
        </p:nvSpPr>
        <p:spPr>
          <a:xfrm>
            <a:off x="839788" y="1681163"/>
            <a:ext cx="5157787" cy="823912"/>
          </a:xfrm>
        </p:spPr>
        <p:txBody>
          <a:bodyPr anchor="b"/>
          <a:lstStyle>
            <a:lvl1pPr marL="0" indent="0">
              <a:buNone/>
              <a:defRPr sz="2400" b="1">
                <a:latin typeface="Arial Nova Light" panose="020B03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F2D32F-73F3-E950-0ED3-35408DBF907B}"/>
              </a:ext>
            </a:extLst>
          </p:cNvPr>
          <p:cNvSpPr>
            <a:spLocks noGrp="1"/>
          </p:cNvSpPr>
          <p:nvPr>
            <p:ph sz="half" idx="2"/>
          </p:nvPr>
        </p:nvSpPr>
        <p:spPr>
          <a:xfrm>
            <a:off x="839788" y="2505075"/>
            <a:ext cx="5157787" cy="3684588"/>
          </a:xfrm>
        </p:spPr>
        <p:txBody>
          <a:bodyPr/>
          <a:lstStyle>
            <a:lvl1pPr>
              <a:defRPr>
                <a:latin typeface="Arial" panose="020B0604020202020204" pitchFamily="34" charset="0"/>
              </a:defRPr>
            </a:lvl1pPr>
            <a:lvl2pPr>
              <a:defRPr>
                <a:latin typeface="Arial" panose="020B0604020202020204" pitchFamily="34" charset="0"/>
              </a:defRPr>
            </a:lvl2pPr>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1FD499-B455-E8E7-93F4-2D39717939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01BB2D-C05C-ACC3-73E8-ED04334AB3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A0BD5A-477F-0880-4C91-F382336EBDF9}"/>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8" name="Footer Placeholder 7">
            <a:extLst>
              <a:ext uri="{FF2B5EF4-FFF2-40B4-BE49-F238E27FC236}">
                <a16:creationId xmlns:a16="http://schemas.microsoft.com/office/drawing/2014/main" id="{88C07B93-D580-8DD5-46DC-F7867490E3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9557E0-88A1-2CF5-CB66-084470A50A68}"/>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3160148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11B7B-8FFE-40B4-6742-A8CF4030D9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69520-66AA-0052-CE9D-87B0D59EF21C}"/>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4" name="Footer Placeholder 3">
            <a:extLst>
              <a:ext uri="{FF2B5EF4-FFF2-40B4-BE49-F238E27FC236}">
                <a16:creationId xmlns:a16="http://schemas.microsoft.com/office/drawing/2014/main" id="{568B99AE-DB7A-961A-E94D-E16BDE33783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3679ED-A718-8808-0781-A92D927B8EBE}"/>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721012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B34818-399D-6E2C-3E3D-BA94D3807FDE}"/>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3" name="Footer Placeholder 2">
            <a:extLst>
              <a:ext uri="{FF2B5EF4-FFF2-40B4-BE49-F238E27FC236}">
                <a16:creationId xmlns:a16="http://schemas.microsoft.com/office/drawing/2014/main" id="{EC0CECC0-F10A-DFE8-C0BF-3078E42D48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E10D3F-6DE4-2DCE-FFDE-747D1CD2AC80}"/>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688738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175A1-597B-5907-4E73-2AE444331A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ADE270-C09B-F267-C037-82B644D70D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FE8F6C3-5A73-DFEC-AD99-1E197F1583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B3F0B3-9E1C-40CE-B9DB-FBA9BEE8E17D}"/>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6" name="Footer Placeholder 5">
            <a:extLst>
              <a:ext uri="{FF2B5EF4-FFF2-40B4-BE49-F238E27FC236}">
                <a16:creationId xmlns:a16="http://schemas.microsoft.com/office/drawing/2014/main" id="{8FD0026F-6736-BFE2-C1A6-B9C56746B8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CA459-8FB3-2637-4462-35DBE57479AB}"/>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027339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11F69-13E9-44BA-58BC-683D899C21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118CA0-7276-31F2-27D9-1BF963380C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48705CD-5919-B488-C31A-BFD9F4B360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81E7FD-58C5-8544-F16F-9DCEB4D4E6F7}"/>
              </a:ext>
            </a:extLst>
          </p:cNvPr>
          <p:cNvSpPr>
            <a:spLocks noGrp="1"/>
          </p:cNvSpPr>
          <p:nvPr>
            <p:ph type="dt" sz="half" idx="10"/>
          </p:nvPr>
        </p:nvSpPr>
        <p:spPr/>
        <p:txBody>
          <a:bodyPr/>
          <a:lstStyle/>
          <a:p>
            <a:fld id="{B18FBC62-01C4-49BD-A908-54EEEBFEA1F0}" type="datetimeFigureOut">
              <a:rPr lang="en-US" smtClean="0"/>
              <a:t>10/15/2024</a:t>
            </a:fld>
            <a:endParaRPr lang="en-US"/>
          </a:p>
        </p:txBody>
      </p:sp>
      <p:sp>
        <p:nvSpPr>
          <p:cNvPr id="6" name="Footer Placeholder 5">
            <a:extLst>
              <a:ext uri="{FF2B5EF4-FFF2-40B4-BE49-F238E27FC236}">
                <a16:creationId xmlns:a16="http://schemas.microsoft.com/office/drawing/2014/main" id="{B7CE0FA8-49A7-74CD-FA36-E3C64D18C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2F521-C944-DCD7-490A-1538267C598D}"/>
              </a:ext>
            </a:extLst>
          </p:cNvPr>
          <p:cNvSpPr>
            <a:spLocks noGrp="1"/>
          </p:cNvSpPr>
          <p:nvPr>
            <p:ph type="sldNum" sz="quarter" idx="12"/>
          </p:nvPr>
        </p:nvSpPr>
        <p:spPr/>
        <p:txBody>
          <a:bodyPr/>
          <a:lstStyle/>
          <a:p>
            <a:fld id="{05E6AC03-A768-4D5D-831B-327B95C1752F}" type="slidenum">
              <a:rPr lang="en-US" smtClean="0"/>
              <a:t>‹#›</a:t>
            </a:fld>
            <a:endParaRPr lang="en-US"/>
          </a:p>
        </p:txBody>
      </p:sp>
    </p:spTree>
    <p:extLst>
      <p:ext uri="{BB962C8B-B14F-4D97-AF65-F5344CB8AC3E}">
        <p14:creationId xmlns:p14="http://schemas.microsoft.com/office/powerpoint/2010/main" val="1254680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70517-D324-63AE-D038-0D2C7AC46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5C72D-360A-EB76-B17A-E1EC877B1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EE1F3-DDB9-1F5D-8450-8C044A58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B18FBC62-01C4-49BD-A908-54EEEBFEA1F0}" type="datetimeFigureOut">
              <a:rPr lang="en-US" smtClean="0"/>
              <a:pPr/>
              <a:t>10/15/2024</a:t>
            </a:fld>
            <a:endParaRPr lang="en-US"/>
          </a:p>
        </p:txBody>
      </p:sp>
      <p:sp>
        <p:nvSpPr>
          <p:cNvPr id="5" name="Footer Placeholder 4">
            <a:extLst>
              <a:ext uri="{FF2B5EF4-FFF2-40B4-BE49-F238E27FC236}">
                <a16:creationId xmlns:a16="http://schemas.microsoft.com/office/drawing/2014/main" id="{F3C5DA34-DC0D-EBF3-C340-5D4F50C7B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2388497C-D3C3-4F66-08E3-6DC7F9DF4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05E6AC03-A768-4D5D-831B-327B95C1752F}" type="slidenum">
              <a:rPr lang="en-US" smtClean="0"/>
              <a:pPr/>
              <a:t>‹#›</a:t>
            </a:fld>
            <a:endParaRPr lang="en-US"/>
          </a:p>
        </p:txBody>
      </p:sp>
    </p:spTree>
    <p:extLst>
      <p:ext uri="{BB962C8B-B14F-4D97-AF65-F5344CB8AC3E}">
        <p14:creationId xmlns:p14="http://schemas.microsoft.com/office/powerpoint/2010/main" val="2437687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Arial Nova Light" panose="020B03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70517-D324-63AE-D038-0D2C7AC464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65C72D-360A-EB76-B17A-E1EC877B1C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EEE1F3-DDB9-1F5D-8450-8C044A5810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8FBC62-01C4-49BD-A908-54EEEBFEA1F0}" type="datetimeFigureOut">
              <a:rPr lang="en-US" smtClean="0"/>
              <a:t>10/15/2024</a:t>
            </a:fld>
            <a:endParaRPr lang="en-US"/>
          </a:p>
        </p:txBody>
      </p:sp>
      <p:sp>
        <p:nvSpPr>
          <p:cNvPr id="5" name="Footer Placeholder 4">
            <a:extLst>
              <a:ext uri="{FF2B5EF4-FFF2-40B4-BE49-F238E27FC236}">
                <a16:creationId xmlns:a16="http://schemas.microsoft.com/office/drawing/2014/main" id="{F3C5DA34-DC0D-EBF3-C340-5D4F50C7B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88497C-D3C3-4F66-08E3-6DC7F9DF4F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E6AC03-A768-4D5D-831B-327B95C1752F}" type="slidenum">
              <a:rPr lang="en-US" smtClean="0"/>
              <a:t>‹#›</a:t>
            </a:fld>
            <a:endParaRPr lang="en-US"/>
          </a:p>
        </p:txBody>
      </p:sp>
    </p:spTree>
    <p:extLst>
      <p:ext uri="{BB962C8B-B14F-4D97-AF65-F5344CB8AC3E}">
        <p14:creationId xmlns:p14="http://schemas.microsoft.com/office/powerpoint/2010/main" val="1810015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rEavesXLSanNarOTLight" panose="0200060604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rEavesXLSanNarOT" panose="02000606040000020004"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rEavesXLSanNarOTLight" panose="02000606040000020004"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rEavesXLSanNarOTLight" panose="02000606040000020004"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rEavesXLSanNarOTLight" panose="02000606040000020004"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sv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epa.gov/energy/greenhouse-gas-equivalencies-calculator"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9DFCBF-87AA-01AA-CE78-EB39AFC24645}"/>
              </a:ext>
            </a:extLst>
          </p:cNvPr>
          <p:cNvSpPr/>
          <p:nvPr/>
        </p:nvSpPr>
        <p:spPr>
          <a:xfrm>
            <a:off x="0" y="-1"/>
            <a:ext cx="7871381" cy="3525625"/>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0">
              <a:latin typeface="Arial" panose="020B0604020202020204" pitchFamily="34" charset="0"/>
            </a:endParaRPr>
          </a:p>
        </p:txBody>
      </p:sp>
      <p:sp>
        <p:nvSpPr>
          <p:cNvPr id="2" name="Title 1">
            <a:extLst>
              <a:ext uri="{FF2B5EF4-FFF2-40B4-BE49-F238E27FC236}">
                <a16:creationId xmlns:a16="http://schemas.microsoft.com/office/drawing/2014/main" id="{4658C598-D36E-FC51-A4B2-08B9446A1598}"/>
              </a:ext>
            </a:extLst>
          </p:cNvPr>
          <p:cNvSpPr>
            <a:spLocks noGrp="1"/>
          </p:cNvSpPr>
          <p:nvPr>
            <p:ph type="ctrTitle"/>
          </p:nvPr>
        </p:nvSpPr>
        <p:spPr>
          <a:xfrm>
            <a:off x="396222" y="-762000"/>
            <a:ext cx="7475159" cy="3750297"/>
          </a:xfrm>
        </p:spPr>
        <p:txBody>
          <a:bodyPr>
            <a:noAutofit/>
          </a:bodyPr>
          <a:lstStyle/>
          <a:p>
            <a:pPr algn="l"/>
            <a:r>
              <a:rPr lang="en-US" sz="7200" dirty="0">
                <a:solidFill>
                  <a:schemeClr val="bg1"/>
                </a:solidFill>
                <a:latin typeface="Franklin Gothic Demi Cond" panose="020B0706030402020204" pitchFamily="34" charset="0"/>
                <a:cs typeface="Arial" panose="020B0604020202020204" pitchFamily="34" charset="0"/>
              </a:rPr>
              <a:t>Liberty </a:t>
            </a:r>
            <a:r>
              <a:rPr lang="en-US" sz="7200" dirty="0">
                <a:solidFill>
                  <a:schemeClr val="bg1"/>
                </a:solidFill>
                <a:latin typeface="Franklin Gothic Demi Cond" panose="020B0706030402020204" pitchFamily="34" charset="0"/>
                <a:ea typeface="Calibri" panose="020F0502020204030204" pitchFamily="34" charset="0"/>
                <a:cs typeface="Calibri" panose="020F0502020204030204" pitchFamily="34" charset="0"/>
              </a:rPr>
              <a:t>Lake</a:t>
            </a:r>
            <a:br>
              <a:rPr lang="en-US" sz="5400" dirty="0">
                <a:latin typeface="Franklin Gothic Demi Cond" panose="020B0706030402020204" pitchFamily="34" charset="0"/>
                <a:cs typeface="Arial" panose="020B0604020202020204" pitchFamily="34" charset="0"/>
              </a:rPr>
            </a:br>
            <a:r>
              <a:rPr lang="en-US" sz="5400" dirty="0">
                <a:solidFill>
                  <a:schemeClr val="bg1"/>
                </a:solidFill>
                <a:latin typeface="Franklin Gothic Demi Cond" panose="020B0706030402020204" pitchFamily="34" charset="0"/>
                <a:cs typeface="Arial" panose="020B0604020202020204" pitchFamily="34" charset="0"/>
              </a:rPr>
              <a:t>2026 Comprehensive Plan &amp; Climate Element Update</a:t>
            </a:r>
          </a:p>
        </p:txBody>
      </p:sp>
      <p:sp>
        <p:nvSpPr>
          <p:cNvPr id="8" name="TextBox 7">
            <a:extLst>
              <a:ext uri="{FF2B5EF4-FFF2-40B4-BE49-F238E27FC236}">
                <a16:creationId xmlns:a16="http://schemas.microsoft.com/office/drawing/2014/main" id="{E40B4847-E78B-3086-EDFF-61E64D86A682}"/>
              </a:ext>
            </a:extLst>
          </p:cNvPr>
          <p:cNvSpPr txBox="1"/>
          <p:nvPr/>
        </p:nvSpPr>
        <p:spPr>
          <a:xfrm>
            <a:off x="12590057" y="-1104900"/>
            <a:ext cx="3365500" cy="1200329"/>
          </a:xfrm>
          <a:prstGeom prst="rect">
            <a:avLst/>
          </a:prstGeom>
          <a:noFill/>
        </p:spPr>
        <p:txBody>
          <a:bodyPr wrap="square" rtlCol="0">
            <a:spAutoFit/>
          </a:bodyPr>
          <a:lstStyle/>
          <a:p>
            <a:r>
              <a:rPr lang="en-US"/>
              <a:t>Note – images sourced as “Courtesy” may need request if used for final document…other images from 2016 Comp Plan </a:t>
            </a:r>
          </a:p>
        </p:txBody>
      </p:sp>
      <p:pic>
        <p:nvPicPr>
          <p:cNvPr id="13" name="Picture 12" descr="A logo of a city&#10;&#10;Description automatically generated">
            <a:extLst>
              <a:ext uri="{FF2B5EF4-FFF2-40B4-BE49-F238E27FC236}">
                <a16:creationId xmlns:a16="http://schemas.microsoft.com/office/drawing/2014/main" id="{82FEE31B-0EF9-AACA-AF6D-6CEC5BCAE2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5210" y="-180732"/>
            <a:ext cx="3887086" cy="3887086"/>
          </a:xfrm>
          <a:prstGeom prst="rect">
            <a:avLst/>
          </a:prstGeom>
        </p:spPr>
      </p:pic>
      <p:pic>
        <p:nvPicPr>
          <p:cNvPr id="14" name="Picture 13">
            <a:extLst>
              <a:ext uri="{FF2B5EF4-FFF2-40B4-BE49-F238E27FC236}">
                <a16:creationId xmlns:a16="http://schemas.microsoft.com/office/drawing/2014/main" id="{39C6A04A-6F2E-686F-4ADF-83F7C2E0C4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369350" y="3627224"/>
            <a:ext cx="3453300" cy="3230776"/>
          </a:xfrm>
          <a:prstGeom prst="rect">
            <a:avLst/>
          </a:prstGeom>
          <a:noFill/>
          <a:ln>
            <a:noFill/>
          </a:ln>
        </p:spPr>
      </p:pic>
    </p:spTree>
    <p:extLst>
      <p:ext uri="{BB962C8B-B14F-4D97-AF65-F5344CB8AC3E}">
        <p14:creationId xmlns:p14="http://schemas.microsoft.com/office/powerpoint/2010/main" val="1560541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06FDC9E-80E7-7102-A613-9378FD6F543A}"/>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5B78F915-37FA-44EC-ED05-FCB0F7139D19}"/>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FEF0DF39-127A-33FD-7603-270E47A8474D}"/>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95D1E77F-E5B7-D317-1711-8A189BC3C3B6}"/>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2" name="TextBox 11">
            <a:extLst>
              <a:ext uri="{FF2B5EF4-FFF2-40B4-BE49-F238E27FC236}">
                <a16:creationId xmlns:a16="http://schemas.microsoft.com/office/drawing/2014/main" id="{C4E9706B-FCCF-798D-042D-28C8F6128D7B}"/>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Overall Results for 2022: 257,875 MT CO</a:t>
            </a:r>
            <a:r>
              <a:rPr kumimoji="0" lang="en-US" sz="4400" i="0" u="none" strike="noStrike" kern="1200" cap="none" spc="0" normalizeH="0" baseline="-25000" noProof="0">
                <a:ln>
                  <a:noFill/>
                </a:ln>
                <a:solidFill>
                  <a:schemeClr val="bg1"/>
                </a:solidFill>
                <a:effectLst/>
                <a:uLnTx/>
                <a:uFillTx/>
                <a:latin typeface="Franklin Gothic Demi Cond" panose="020B0706030402020204" pitchFamily="34" charset="0"/>
                <a:cs typeface="Arial"/>
              </a:rPr>
              <a:t>2</a:t>
            </a: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e</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3" name="Picture 2" descr="A screenshot of a graph&#10;&#10;Description automatically generated">
            <a:extLst>
              <a:ext uri="{FF2B5EF4-FFF2-40B4-BE49-F238E27FC236}">
                <a16:creationId xmlns:a16="http://schemas.microsoft.com/office/drawing/2014/main" id="{37ACCEAE-2DD0-0D9C-C60A-170C7E55A692}"/>
              </a:ext>
            </a:extLst>
          </p:cNvPr>
          <p:cNvPicPr>
            <a:picLocks noChangeAspect="1"/>
          </p:cNvPicPr>
          <p:nvPr/>
        </p:nvPicPr>
        <p:blipFill>
          <a:blip r:embed="rId3">
            <a:extLst>
              <a:ext uri="{28A0092B-C50C-407E-A947-70E740481C1C}">
                <a14:useLocalDpi xmlns:a14="http://schemas.microsoft.com/office/drawing/2010/main" val="0"/>
              </a:ext>
            </a:extLst>
          </a:blip>
          <a:srcRect l="-985" t="-3753" r="985" b="16367"/>
          <a:stretch/>
        </p:blipFill>
        <p:spPr>
          <a:xfrm>
            <a:off x="941513" y="1183640"/>
            <a:ext cx="9381174" cy="5618666"/>
          </a:xfrm>
          <a:prstGeom prst="rect">
            <a:avLst/>
          </a:prstGeom>
        </p:spPr>
      </p:pic>
    </p:spTree>
    <p:extLst>
      <p:ext uri="{BB962C8B-B14F-4D97-AF65-F5344CB8AC3E}">
        <p14:creationId xmlns:p14="http://schemas.microsoft.com/office/powerpoint/2010/main" val="57947760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1BD358-92C4-3F35-AB7A-7754D33B8B29}"/>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2C555115-874B-773E-8059-A1AE7F8ECCA3}"/>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E9D08EA6-C405-B46A-EE1D-9019C43663D7}"/>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5245ECA7-6D48-B67D-8C6A-7135B3916D2B}"/>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2" name="TextBox 11">
            <a:extLst>
              <a:ext uri="{FF2B5EF4-FFF2-40B4-BE49-F238E27FC236}">
                <a16:creationId xmlns:a16="http://schemas.microsoft.com/office/drawing/2014/main" id="{68A2EAD6-9FE4-E16B-4696-D54929895620}"/>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Per-Capita Comparison—Local Emissions</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
        <p:nvSpPr>
          <p:cNvPr id="16" name="TextBox 15">
            <a:extLst>
              <a:ext uri="{FF2B5EF4-FFF2-40B4-BE49-F238E27FC236}">
                <a16:creationId xmlns:a16="http://schemas.microsoft.com/office/drawing/2014/main" id="{AB7C40A7-7BD6-4DA9-5DFA-A64967D65070}"/>
              </a:ext>
            </a:extLst>
          </p:cNvPr>
          <p:cNvSpPr txBox="1"/>
          <p:nvPr/>
        </p:nvSpPr>
        <p:spPr>
          <a:xfrm>
            <a:off x="9439564" y="1588655"/>
            <a:ext cx="2567709" cy="1754326"/>
          </a:xfrm>
          <a:prstGeom prst="rect">
            <a:avLst/>
          </a:prstGeom>
          <a:noFill/>
        </p:spPr>
        <p:txBody>
          <a:bodyPr wrap="square" rtlCol="0">
            <a:spAutoFit/>
          </a:bodyPr>
          <a:lstStyle/>
          <a:p>
            <a:r>
              <a:rPr lang="en-US"/>
              <a:t>Liberty Lake is primarily residential:</a:t>
            </a:r>
          </a:p>
          <a:p>
            <a:pPr marL="285750" indent="-285750">
              <a:buFont typeface="Arial" panose="020B0604020202020204" pitchFamily="34" charset="0"/>
              <a:buChar char="•"/>
            </a:pPr>
            <a:r>
              <a:rPr lang="en-US"/>
              <a:t>No Industrial</a:t>
            </a:r>
          </a:p>
          <a:p>
            <a:pPr marL="285750" indent="-285750">
              <a:buFont typeface="Arial" panose="020B0604020202020204" pitchFamily="34" charset="0"/>
              <a:buChar char="•"/>
            </a:pPr>
            <a:r>
              <a:rPr lang="en-US"/>
              <a:t>No Agricultural</a:t>
            </a:r>
          </a:p>
          <a:p>
            <a:pPr marL="285750" indent="-285750">
              <a:buFont typeface="Arial" panose="020B0604020202020204" pitchFamily="34" charset="0"/>
              <a:buChar char="•"/>
            </a:pPr>
            <a:r>
              <a:rPr lang="en-US"/>
              <a:t>Not a lot of outside traffic coming in</a:t>
            </a:r>
          </a:p>
        </p:txBody>
      </p:sp>
      <p:graphicFrame>
        <p:nvGraphicFramePr>
          <p:cNvPr id="2" name="Chart 1">
            <a:extLst>
              <a:ext uri="{FF2B5EF4-FFF2-40B4-BE49-F238E27FC236}">
                <a16:creationId xmlns:a16="http://schemas.microsoft.com/office/drawing/2014/main" id="{855638B6-7467-4061-848F-FF00C7FA3690}"/>
              </a:ext>
            </a:extLst>
          </p:cNvPr>
          <p:cNvGraphicFramePr>
            <a:graphicFrameLocks/>
          </p:cNvGraphicFramePr>
          <p:nvPr>
            <p:extLst>
              <p:ext uri="{D42A27DB-BD31-4B8C-83A1-F6EECF244321}">
                <p14:modId xmlns:p14="http://schemas.microsoft.com/office/powerpoint/2010/main" val="2780633936"/>
              </p:ext>
            </p:extLst>
          </p:nvPr>
        </p:nvGraphicFramePr>
        <p:xfrm>
          <a:off x="345184" y="1183641"/>
          <a:ext cx="8637451" cy="56750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3879994"/>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C1453D2-2338-DA5E-E155-48D2FCCB6DF4}"/>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33A7195E-684F-9DAA-9E70-B90CBF6D664C}"/>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FD78FA7E-20E4-A012-9332-66803AA5F91C}"/>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A390754A-51F6-FA71-16F6-C2D3377001A6}"/>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2" name="TextBox 11">
            <a:extLst>
              <a:ext uri="{FF2B5EF4-FFF2-40B4-BE49-F238E27FC236}">
                <a16:creationId xmlns:a16="http://schemas.microsoft.com/office/drawing/2014/main" id="{AB34E618-2BB0-E78F-584F-C84EC033A57C}"/>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Overall Results—Local Emissions</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14" name="Picture 13">
            <a:extLst>
              <a:ext uri="{FF2B5EF4-FFF2-40B4-BE49-F238E27FC236}">
                <a16:creationId xmlns:a16="http://schemas.microsoft.com/office/drawing/2014/main" id="{9F9B1CBC-E22B-5748-8C04-1B0DA07CF6DC}"/>
              </a:ext>
            </a:extLst>
          </p:cNvPr>
          <p:cNvPicPr>
            <a:picLocks noChangeAspect="1"/>
          </p:cNvPicPr>
          <p:nvPr/>
        </p:nvPicPr>
        <p:blipFill>
          <a:blip r:embed="rId3">
            <a:extLst>
              <a:ext uri="{96DAC541-7B7A-43D3-8B79-37D633B846F1}">
                <asvg:svgBlip xmlns:asvg="http://schemas.microsoft.com/office/drawing/2016/SVG/main" r:embed="rId4"/>
              </a:ext>
            </a:extLst>
          </a:blip>
          <a:srcRect t="8512" b="8512"/>
          <a:stretch/>
        </p:blipFill>
        <p:spPr>
          <a:xfrm>
            <a:off x="2068128" y="1183640"/>
            <a:ext cx="7741708" cy="5669280"/>
          </a:xfrm>
          <a:prstGeom prst="rect">
            <a:avLst/>
          </a:prstGeom>
        </p:spPr>
      </p:pic>
    </p:spTree>
    <p:extLst>
      <p:ext uri="{BB962C8B-B14F-4D97-AF65-F5344CB8AC3E}">
        <p14:creationId xmlns:p14="http://schemas.microsoft.com/office/powerpoint/2010/main" val="368122690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4729F49C-FDE0-A5AE-EFB1-DDC1E27FD6ED}"/>
              </a:ext>
            </a:extLst>
          </p:cNvPr>
          <p:cNvSpPr txBox="1">
            <a:spLocks/>
          </p:cNvSpPr>
          <p:nvPr/>
        </p:nvSpPr>
        <p:spPr>
          <a:xfrm>
            <a:off x="856644" y="1508534"/>
            <a:ext cx="10423973" cy="1429876"/>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kern="1200">
                <a:latin typeface="+mn-lt"/>
                <a:ea typeface="Arial" charset="0"/>
                <a:cs typeface="Arial" charset="0"/>
              </a:rPr>
              <a:t>Includes any energy used in buildings, including:</a:t>
            </a:r>
          </a:p>
          <a:p>
            <a:pPr>
              <a:spcBef>
                <a:spcPts val="0"/>
              </a:spcBef>
              <a:spcAft>
                <a:spcPts val="0"/>
              </a:spcAft>
            </a:pPr>
            <a:r>
              <a:rPr lang="en-US" sz="1800">
                <a:latin typeface="+mn-lt"/>
              </a:rPr>
              <a:t>Lights</a:t>
            </a:r>
          </a:p>
          <a:p>
            <a:pPr>
              <a:spcBef>
                <a:spcPts val="0"/>
              </a:spcBef>
              <a:spcAft>
                <a:spcPts val="0"/>
              </a:spcAft>
            </a:pPr>
            <a:r>
              <a:rPr lang="en-US" sz="1800" kern="1200">
                <a:latin typeface="+mn-lt"/>
                <a:ea typeface="Arial" charset="0"/>
                <a:cs typeface="Arial" charset="0"/>
              </a:rPr>
              <a:t>Heat/Cooling	</a:t>
            </a:r>
          </a:p>
          <a:p>
            <a:pPr>
              <a:spcBef>
                <a:spcPts val="0"/>
              </a:spcBef>
              <a:spcAft>
                <a:spcPts val="0"/>
              </a:spcAft>
            </a:pPr>
            <a:r>
              <a:rPr lang="en-US" sz="1800">
                <a:latin typeface="+mn-lt"/>
              </a:rPr>
              <a:t>Appliances</a:t>
            </a:r>
            <a:endParaRPr lang="en-US" sz="1800" kern="1200">
              <a:latin typeface="+mn-lt"/>
              <a:ea typeface="Arial" charset="0"/>
              <a:cs typeface="Arial" charset="0"/>
            </a:endParaRPr>
          </a:p>
          <a:p>
            <a:pPr marL="0" indent="0">
              <a:buNone/>
            </a:pPr>
            <a:endParaRPr lang="en-US" sz="1800" b="0" kern="1200">
              <a:latin typeface="Arial" charset="0"/>
              <a:ea typeface="Arial" charset="0"/>
              <a:cs typeface="Arial" charset="0"/>
            </a:endParaRPr>
          </a:p>
        </p:txBody>
      </p:sp>
      <p:grpSp>
        <p:nvGrpSpPr>
          <p:cNvPr id="18" name="Group 17">
            <a:extLst>
              <a:ext uri="{FF2B5EF4-FFF2-40B4-BE49-F238E27FC236}">
                <a16:creationId xmlns:a16="http://schemas.microsoft.com/office/drawing/2014/main" id="{BA1828EF-29DD-B106-D4A9-30984AB2856D}"/>
              </a:ext>
            </a:extLst>
          </p:cNvPr>
          <p:cNvGrpSpPr/>
          <p:nvPr/>
        </p:nvGrpSpPr>
        <p:grpSpPr>
          <a:xfrm>
            <a:off x="470654" y="3677162"/>
            <a:ext cx="11250692" cy="2759962"/>
            <a:chOff x="552261" y="3369234"/>
            <a:chExt cx="11250692" cy="2759962"/>
          </a:xfrm>
        </p:grpSpPr>
        <p:sp>
          <p:nvSpPr>
            <p:cNvPr id="13" name="Rectangle 12">
              <a:extLst>
                <a:ext uri="{FF2B5EF4-FFF2-40B4-BE49-F238E27FC236}">
                  <a16:creationId xmlns:a16="http://schemas.microsoft.com/office/drawing/2014/main" id="{BDE967B8-9721-E589-5DC5-E0E7645A2EE4}"/>
                </a:ext>
              </a:extLst>
            </p:cNvPr>
            <p:cNvSpPr/>
            <p:nvPr/>
          </p:nvSpPr>
          <p:spPr>
            <a:xfrm>
              <a:off x="552261" y="3369234"/>
              <a:ext cx="3630440" cy="2759962"/>
            </a:xfrm>
            <a:prstGeom prst="rect">
              <a:avLst/>
            </a:prstGeom>
            <a:solidFill>
              <a:srgbClr val="4472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a:latin typeface="Arial" panose="020B0604020202020204" pitchFamily="34" charset="0"/>
                  <a:cs typeface="Arial" panose="020B0604020202020204" pitchFamily="34" charset="0"/>
                </a:rPr>
                <a:t>Electricity (38%)</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err="1">
                  <a:latin typeface="Arial" panose="020B0604020202020204" pitchFamily="34" charset="0"/>
                  <a:cs typeface="Arial" panose="020B0604020202020204" pitchFamily="34" charset="0"/>
                </a:rPr>
                <a:t>Avista</a:t>
              </a:r>
              <a:r>
                <a:rPr lang="en-US">
                  <a:latin typeface="Arial" panose="020B0604020202020204" pitchFamily="34" charset="0"/>
                  <a:cs typeface="Arial" panose="020B0604020202020204" pitchFamily="34" charset="0"/>
                </a:rPr>
                <a:t> Energy</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Utility Bills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Solar decreases usage</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Renewable Energy Credits (RECs) subtracted from total</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Electric vehicle (EV) electricity included in Transportation</a:t>
              </a:r>
            </a:p>
          </p:txBody>
        </p:sp>
        <p:sp>
          <p:nvSpPr>
            <p:cNvPr id="16" name="Rectangle 15">
              <a:extLst>
                <a:ext uri="{FF2B5EF4-FFF2-40B4-BE49-F238E27FC236}">
                  <a16:creationId xmlns:a16="http://schemas.microsoft.com/office/drawing/2014/main" id="{0C08F85A-F528-ECFC-4B39-81A3853772BE}"/>
                </a:ext>
              </a:extLst>
            </p:cNvPr>
            <p:cNvSpPr/>
            <p:nvPr/>
          </p:nvSpPr>
          <p:spPr>
            <a:xfrm>
              <a:off x="4362387" y="3369234"/>
              <a:ext cx="3630440" cy="2759962"/>
            </a:xfrm>
            <a:prstGeom prst="rect">
              <a:avLst/>
            </a:prstGeom>
            <a:solidFill>
              <a:srgbClr val="3185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a:latin typeface="Arial" panose="020B0604020202020204" pitchFamily="34" charset="0"/>
                  <a:cs typeface="Arial" panose="020B0604020202020204" pitchFamily="34" charset="0"/>
                </a:rPr>
                <a:t>Natural Gas (24%)</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err="1">
                  <a:latin typeface="Arial" panose="020B0604020202020204" pitchFamily="34" charset="0"/>
                  <a:cs typeface="Arial" panose="020B0604020202020204" pitchFamily="34" charset="0"/>
                </a:rPr>
                <a:t>Avista</a:t>
              </a:r>
              <a:r>
                <a:rPr lang="en-US">
                  <a:latin typeface="Arial" panose="020B0604020202020204" pitchFamily="34" charset="0"/>
                  <a:cs typeface="Arial" panose="020B0604020202020204" pitchFamily="34" charset="0"/>
                </a:rPr>
                <a:t> Natural Gas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Utility Bills</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algn="ctr"/>
              <a:endParaRPr lang="en-US" b="1"/>
            </a:p>
          </p:txBody>
        </p:sp>
        <p:sp>
          <p:nvSpPr>
            <p:cNvPr id="17" name="Rectangle 16">
              <a:extLst>
                <a:ext uri="{FF2B5EF4-FFF2-40B4-BE49-F238E27FC236}">
                  <a16:creationId xmlns:a16="http://schemas.microsoft.com/office/drawing/2014/main" id="{41964568-93AC-99E3-4FBD-46879AAAD5EC}"/>
                </a:ext>
              </a:extLst>
            </p:cNvPr>
            <p:cNvSpPr/>
            <p:nvPr/>
          </p:nvSpPr>
          <p:spPr>
            <a:xfrm>
              <a:off x="8172513" y="3369234"/>
              <a:ext cx="3630440" cy="2759962"/>
            </a:xfrm>
            <a:prstGeom prst="rect">
              <a:avLst/>
            </a:prstGeom>
            <a:solidFill>
              <a:srgbClr val="7E7E7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2400" b="1">
                  <a:latin typeface="Arial" panose="020B0604020202020204" pitchFamily="34" charset="0"/>
                  <a:cs typeface="Arial" panose="020B0604020202020204" pitchFamily="34" charset="0"/>
                </a:rPr>
                <a:t>Other (4%)</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Propane</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Diesel</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Estimated based on state averages</a:t>
              </a:r>
            </a:p>
            <a:p>
              <a:pPr algn="ctr"/>
              <a:endParaRPr lang="en-US" b="1"/>
            </a:p>
          </p:txBody>
        </p:sp>
      </p:grpSp>
      <p:sp>
        <p:nvSpPr>
          <p:cNvPr id="12" name="Content Placeholder 2">
            <a:extLst>
              <a:ext uri="{FF2B5EF4-FFF2-40B4-BE49-F238E27FC236}">
                <a16:creationId xmlns:a16="http://schemas.microsoft.com/office/drawing/2014/main" id="{A7C7F2AF-1042-461C-B36A-849AA3FEB8DB}"/>
              </a:ext>
            </a:extLst>
          </p:cNvPr>
          <p:cNvSpPr txBox="1">
            <a:spLocks/>
          </p:cNvSpPr>
          <p:nvPr/>
        </p:nvSpPr>
        <p:spPr>
          <a:xfrm>
            <a:off x="470655" y="3180838"/>
            <a:ext cx="10809962" cy="47251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kern="1200">
                <a:solidFill>
                  <a:srgbClr val="28A8DD"/>
                </a:solidFill>
                <a:latin typeface="Arial" charset="0"/>
                <a:ea typeface="Arial" charset="0"/>
                <a:cs typeface="Arial" charset="0"/>
              </a:rPr>
              <a:t>Data Sources for building energy emissions:</a:t>
            </a:r>
          </a:p>
        </p:txBody>
      </p:sp>
      <p:grpSp>
        <p:nvGrpSpPr>
          <p:cNvPr id="3" name="Group 2">
            <a:extLst>
              <a:ext uri="{FF2B5EF4-FFF2-40B4-BE49-F238E27FC236}">
                <a16:creationId xmlns:a16="http://schemas.microsoft.com/office/drawing/2014/main" id="{D7AAF7C7-4C19-7267-5A77-891C85550E20}"/>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C368929C-25D3-E38A-0941-C0F2E4D65FB9}"/>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EA40CAF3-5667-3C12-D074-FDAE53E7D287}"/>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B4D54D8F-EADE-4B5D-8F36-AA867F938F74}"/>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4" name="TextBox 13">
            <a:extLst>
              <a:ext uri="{FF2B5EF4-FFF2-40B4-BE49-F238E27FC236}">
                <a16:creationId xmlns:a16="http://schemas.microsoft.com/office/drawing/2014/main" id="{87668F4A-2F59-A795-A178-4188EC6F04CC}"/>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Building Energy (66%)</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4216922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75B0746-4A82-48CD-8DAA-1B7AD1779DAF}"/>
              </a:ext>
            </a:extLst>
          </p:cNvPr>
          <p:cNvSpPr/>
          <p:nvPr/>
        </p:nvSpPr>
        <p:spPr>
          <a:xfrm>
            <a:off x="6586178" y="1183640"/>
            <a:ext cx="5605821" cy="5674360"/>
          </a:xfrm>
          <a:prstGeom prst="rect">
            <a:avLst/>
          </a:prstGeom>
          <a:solidFill>
            <a:srgbClr val="28A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B804E87-D2DD-C526-CF63-85BDD9C1EFD6}"/>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886790" y="2849528"/>
            <a:ext cx="5004596" cy="3705566"/>
          </a:xfrm>
          <a:prstGeom prst="rect">
            <a:avLst/>
          </a:prstGeom>
        </p:spPr>
      </p:pic>
      <p:sp>
        <p:nvSpPr>
          <p:cNvPr id="3" name="TextBox 2">
            <a:extLst>
              <a:ext uri="{FF2B5EF4-FFF2-40B4-BE49-F238E27FC236}">
                <a16:creationId xmlns:a16="http://schemas.microsoft.com/office/drawing/2014/main" id="{41C67077-9486-AEF5-AFFB-B1B722F6E636}"/>
              </a:ext>
            </a:extLst>
          </p:cNvPr>
          <p:cNvSpPr txBox="1"/>
          <p:nvPr/>
        </p:nvSpPr>
        <p:spPr>
          <a:xfrm>
            <a:off x="6764481" y="1315724"/>
            <a:ext cx="5249214" cy="1292662"/>
          </a:xfrm>
          <a:prstGeom prst="rect">
            <a:avLst/>
          </a:prstGeom>
          <a:noFill/>
        </p:spPr>
        <p:txBody>
          <a:bodyPr wrap="square" rtlCol="0">
            <a:spAutoFit/>
          </a:bodyPr>
          <a:lstStyle/>
          <a:p>
            <a:pPr algn="ctr"/>
            <a:r>
              <a:rPr lang="en-US" sz="2000" b="1">
                <a:solidFill>
                  <a:schemeClr val="bg1"/>
                </a:solidFill>
                <a:latin typeface="Arial" panose="020B0604020202020204" pitchFamily="34" charset="0"/>
                <a:cs typeface="Arial" panose="020B0604020202020204" pitchFamily="34" charset="0"/>
              </a:rPr>
              <a:t>Emissions Factors – </a:t>
            </a:r>
            <a:br>
              <a:rPr lang="en-US" sz="2000" b="1">
                <a:solidFill>
                  <a:schemeClr val="bg1"/>
                </a:solidFill>
                <a:latin typeface="Arial" panose="020B0604020202020204" pitchFamily="34" charset="0"/>
                <a:cs typeface="Arial" panose="020B0604020202020204" pitchFamily="34" charset="0"/>
              </a:rPr>
            </a:br>
            <a:r>
              <a:rPr lang="en-US" sz="2000" b="1">
                <a:solidFill>
                  <a:schemeClr val="bg1"/>
                </a:solidFill>
                <a:latin typeface="Arial" panose="020B0604020202020204" pitchFamily="34" charset="0"/>
                <a:cs typeface="Arial" panose="020B0604020202020204" pitchFamily="34" charset="0"/>
              </a:rPr>
              <a:t>Market- vs Location-Based</a:t>
            </a:r>
          </a:p>
          <a:p>
            <a:pPr algn="ctr"/>
            <a:endParaRPr lang="en-US" sz="2000" b="1">
              <a:solidFill>
                <a:schemeClr val="bg1"/>
              </a:solidFill>
              <a:latin typeface="Arial" panose="020B0604020202020204" pitchFamily="34" charset="0"/>
              <a:cs typeface="Arial" panose="020B0604020202020204" pitchFamily="34" charset="0"/>
            </a:endParaRPr>
          </a:p>
          <a:p>
            <a:pPr algn="ctr"/>
            <a:r>
              <a:rPr lang="en-US" i="1" err="1">
                <a:solidFill>
                  <a:schemeClr val="bg1"/>
                </a:solidFill>
                <a:latin typeface="Arial" panose="020B0604020202020204" pitchFamily="34" charset="0"/>
                <a:cs typeface="Arial" panose="020B0604020202020204" pitchFamily="34" charset="0"/>
              </a:rPr>
              <a:t>Avista</a:t>
            </a:r>
            <a:r>
              <a:rPr lang="en-US" i="1">
                <a:solidFill>
                  <a:schemeClr val="bg1"/>
                </a:solidFill>
                <a:latin typeface="Arial" panose="020B0604020202020204" pitchFamily="34" charset="0"/>
                <a:cs typeface="Arial" panose="020B0604020202020204" pitchFamily="34" charset="0"/>
              </a:rPr>
              <a:t> Energy is in line with the regional average</a:t>
            </a:r>
          </a:p>
        </p:txBody>
      </p:sp>
      <p:cxnSp>
        <p:nvCxnSpPr>
          <p:cNvPr id="11" name="Straight Connector 10">
            <a:extLst>
              <a:ext uri="{FF2B5EF4-FFF2-40B4-BE49-F238E27FC236}">
                <a16:creationId xmlns:a16="http://schemas.microsoft.com/office/drawing/2014/main" id="{BF42FDAB-5440-49A4-B88D-71F08465BE6F}"/>
              </a:ext>
            </a:extLst>
          </p:cNvPr>
          <p:cNvCxnSpPr>
            <a:cxnSpLocks/>
          </p:cNvCxnSpPr>
          <p:nvPr/>
        </p:nvCxnSpPr>
        <p:spPr>
          <a:xfrm>
            <a:off x="6886790" y="2104590"/>
            <a:ext cx="50045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F1A5CC62-F028-184A-F320-106F4B02BEA9}"/>
              </a:ext>
            </a:extLst>
          </p:cNvPr>
          <p:cNvGrpSpPr/>
          <p:nvPr/>
        </p:nvGrpSpPr>
        <p:grpSpPr>
          <a:xfrm>
            <a:off x="0" y="0"/>
            <a:ext cx="12192000" cy="1183640"/>
            <a:chOff x="0" y="0"/>
            <a:chExt cx="12192000" cy="1183640"/>
          </a:xfrm>
        </p:grpSpPr>
        <p:sp>
          <p:nvSpPr>
            <p:cNvPr id="13" name="Rectangle 12">
              <a:extLst>
                <a:ext uri="{FF2B5EF4-FFF2-40B4-BE49-F238E27FC236}">
                  <a16:creationId xmlns:a16="http://schemas.microsoft.com/office/drawing/2014/main" id="{8320A1B6-3952-9FC8-3A58-80A401E2E648}"/>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4" name="Rectangle 13">
              <a:extLst>
                <a:ext uri="{FF2B5EF4-FFF2-40B4-BE49-F238E27FC236}">
                  <a16:creationId xmlns:a16="http://schemas.microsoft.com/office/drawing/2014/main" id="{4FE6432A-161B-70BD-8F6F-1A7A45ACCF80}"/>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5" name="Rectangle 14">
              <a:extLst>
                <a:ext uri="{FF2B5EF4-FFF2-40B4-BE49-F238E27FC236}">
                  <a16:creationId xmlns:a16="http://schemas.microsoft.com/office/drawing/2014/main" id="{8B6F0933-16A0-EA19-22AE-A2A0B6032FF4}"/>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6" name="TextBox 15">
            <a:extLst>
              <a:ext uri="{FF2B5EF4-FFF2-40B4-BE49-F238E27FC236}">
                <a16:creationId xmlns:a16="http://schemas.microsoft.com/office/drawing/2014/main" id="{6977584B-D5F6-DCEB-FC8E-DC246877C233}"/>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Building Energy (67%)</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18" name="Picture 17" descr="A screenshot of a graph&#10;&#10;Description automatically generated">
            <a:extLst>
              <a:ext uri="{FF2B5EF4-FFF2-40B4-BE49-F238E27FC236}">
                <a16:creationId xmlns:a16="http://schemas.microsoft.com/office/drawing/2014/main" id="{72F2BD50-4C91-389A-2960-929C5405C6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305" y="1407258"/>
            <a:ext cx="6288672" cy="4580076"/>
          </a:xfrm>
          <a:prstGeom prst="rect">
            <a:avLst/>
          </a:prstGeom>
        </p:spPr>
      </p:pic>
    </p:spTree>
    <p:extLst>
      <p:ext uri="{BB962C8B-B14F-4D97-AF65-F5344CB8AC3E}">
        <p14:creationId xmlns:p14="http://schemas.microsoft.com/office/powerpoint/2010/main" val="26636722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C22A358-125C-CD5C-E897-4C880F3663BF}"/>
              </a:ext>
            </a:extLst>
          </p:cNvPr>
          <p:cNvSpPr txBox="1">
            <a:spLocks/>
          </p:cNvSpPr>
          <p:nvPr/>
        </p:nvSpPr>
        <p:spPr>
          <a:xfrm>
            <a:off x="856644" y="1508532"/>
            <a:ext cx="6649942" cy="1920467"/>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kern="1200">
                <a:solidFill>
                  <a:schemeClr val="bg2">
                    <a:lumMod val="25000"/>
                  </a:schemeClr>
                </a:solidFill>
                <a:latin typeface="+mn-lt"/>
                <a:ea typeface="Arial" charset="0"/>
                <a:cs typeface="Arial" charset="0"/>
              </a:rPr>
              <a:t>Includes any energy that fuels transportation</a:t>
            </a:r>
          </a:p>
          <a:p>
            <a:pPr>
              <a:spcBef>
                <a:spcPts val="0"/>
              </a:spcBef>
              <a:spcAft>
                <a:spcPts val="0"/>
              </a:spcAft>
            </a:pPr>
            <a:r>
              <a:rPr lang="en-US" sz="1800">
                <a:solidFill>
                  <a:schemeClr val="bg2">
                    <a:lumMod val="25000"/>
                  </a:schemeClr>
                </a:solidFill>
                <a:latin typeface="+mn-lt"/>
              </a:rPr>
              <a:t>Passenger Cars</a:t>
            </a:r>
          </a:p>
          <a:p>
            <a:pPr>
              <a:spcBef>
                <a:spcPts val="0"/>
              </a:spcBef>
              <a:spcAft>
                <a:spcPts val="0"/>
              </a:spcAft>
            </a:pPr>
            <a:r>
              <a:rPr lang="en-US" sz="1800" kern="1200">
                <a:solidFill>
                  <a:schemeClr val="bg2">
                    <a:lumMod val="25000"/>
                  </a:schemeClr>
                </a:solidFill>
                <a:latin typeface="+mn-lt"/>
                <a:ea typeface="Arial" charset="0"/>
                <a:cs typeface="Arial" charset="0"/>
              </a:rPr>
              <a:t>Freight</a:t>
            </a:r>
          </a:p>
          <a:p>
            <a:pPr marL="0" indent="0">
              <a:buNone/>
            </a:pPr>
            <a:endParaRPr lang="en-US" sz="1800" b="0" kern="1200">
              <a:solidFill>
                <a:schemeClr val="bg2">
                  <a:lumMod val="25000"/>
                </a:schemeClr>
              </a:solidFill>
              <a:latin typeface="Arial" charset="0"/>
              <a:ea typeface="Arial" charset="0"/>
              <a:cs typeface="Arial" charset="0"/>
            </a:endParaRPr>
          </a:p>
        </p:txBody>
      </p:sp>
      <p:grpSp>
        <p:nvGrpSpPr>
          <p:cNvPr id="12" name="Group 11">
            <a:extLst>
              <a:ext uri="{FF2B5EF4-FFF2-40B4-BE49-F238E27FC236}">
                <a16:creationId xmlns:a16="http://schemas.microsoft.com/office/drawing/2014/main" id="{1814E8DE-040E-B0D9-37FF-B5BBF7420A78}"/>
              </a:ext>
            </a:extLst>
          </p:cNvPr>
          <p:cNvGrpSpPr/>
          <p:nvPr/>
        </p:nvGrpSpPr>
        <p:grpSpPr>
          <a:xfrm>
            <a:off x="470654" y="3868964"/>
            <a:ext cx="11250692" cy="2855686"/>
            <a:chOff x="552261" y="3369234"/>
            <a:chExt cx="11250692" cy="2855686"/>
          </a:xfrm>
        </p:grpSpPr>
        <p:sp>
          <p:nvSpPr>
            <p:cNvPr id="13" name="Rectangle 12">
              <a:extLst>
                <a:ext uri="{FF2B5EF4-FFF2-40B4-BE49-F238E27FC236}">
                  <a16:creationId xmlns:a16="http://schemas.microsoft.com/office/drawing/2014/main" id="{FA498132-9C9A-F5D6-E0B6-D2BAAE492533}"/>
                </a:ext>
              </a:extLst>
            </p:cNvPr>
            <p:cNvSpPr/>
            <p:nvPr/>
          </p:nvSpPr>
          <p:spPr>
            <a:xfrm>
              <a:off x="552261" y="3369234"/>
              <a:ext cx="3630440" cy="2855686"/>
            </a:xfrm>
            <a:prstGeom prst="rect">
              <a:avLst/>
            </a:prstGeom>
            <a:solidFill>
              <a:srgbClr val="4C782F"/>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Passenger Cars and Freight (22%)</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Replica software – Vehicle miles traveled (VMT) estimate from cell phone data</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Passenger car population from DMV</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Department of Energy fuel efficiency estimates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Spokane Transit Fuel Usage</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A9C5C8D4-8998-EC43-99EB-F3E4ADCEE746}"/>
                </a:ext>
              </a:extLst>
            </p:cNvPr>
            <p:cNvSpPr/>
            <p:nvPr/>
          </p:nvSpPr>
          <p:spPr>
            <a:xfrm>
              <a:off x="4362387" y="3369234"/>
              <a:ext cx="3630440" cy="2855686"/>
            </a:xfrm>
            <a:prstGeom prst="rect">
              <a:avLst/>
            </a:prstGeom>
            <a:solidFill>
              <a:srgbClr val="598A37"/>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Golf Carts (1%)</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Golf course estimates</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Number of carts</a:t>
              </a:r>
            </a:p>
            <a:p>
              <a:pPr marL="742950" lvl="1" indent="-285750">
                <a:buFont typeface="Arial" panose="020B0604020202020204" pitchFamily="34" charset="0"/>
                <a:buChar char="•"/>
              </a:pPr>
              <a:r>
                <a:rPr lang="en-US">
                  <a:latin typeface="Arial" panose="020B0604020202020204" pitchFamily="34" charset="0"/>
                  <a:cs typeface="Arial" panose="020B0604020202020204" pitchFamily="34" charset="0"/>
                </a:rPr>
                <a:t>Fuel budget</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City registered golf carts</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algn="ctr"/>
              <a:endParaRPr lang="en-US" b="1"/>
            </a:p>
          </p:txBody>
        </p:sp>
        <p:sp>
          <p:nvSpPr>
            <p:cNvPr id="15" name="Rectangle 14">
              <a:extLst>
                <a:ext uri="{FF2B5EF4-FFF2-40B4-BE49-F238E27FC236}">
                  <a16:creationId xmlns:a16="http://schemas.microsoft.com/office/drawing/2014/main" id="{5FDBD45A-FE1F-4281-ABF6-CA6AC5C7C248}"/>
                </a:ext>
              </a:extLst>
            </p:cNvPr>
            <p:cNvSpPr/>
            <p:nvPr/>
          </p:nvSpPr>
          <p:spPr>
            <a:xfrm>
              <a:off x="8172513" y="3369234"/>
              <a:ext cx="3630440" cy="2855686"/>
            </a:xfrm>
            <a:prstGeom prst="rect">
              <a:avLst/>
            </a:prstGeom>
            <a:solidFill>
              <a:srgbClr val="6CA744"/>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Off Road (4%)</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Lawnmowers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Construction Equipment</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ATVs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Estimated from statewide inventory</a:t>
              </a:r>
            </a:p>
            <a:p>
              <a:pPr algn="ctr"/>
              <a:endParaRPr lang="en-US" b="1"/>
            </a:p>
          </p:txBody>
        </p:sp>
      </p:grpSp>
      <p:sp>
        <p:nvSpPr>
          <p:cNvPr id="17" name="Content Placeholder 2">
            <a:extLst>
              <a:ext uri="{FF2B5EF4-FFF2-40B4-BE49-F238E27FC236}">
                <a16:creationId xmlns:a16="http://schemas.microsoft.com/office/drawing/2014/main" id="{98EF9CBA-E197-E485-40FF-2459AFE9C773}"/>
              </a:ext>
            </a:extLst>
          </p:cNvPr>
          <p:cNvSpPr txBox="1">
            <a:spLocks/>
          </p:cNvSpPr>
          <p:nvPr/>
        </p:nvSpPr>
        <p:spPr>
          <a:xfrm>
            <a:off x="8090906" y="1508533"/>
            <a:ext cx="3081186" cy="165669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kern="1200">
                <a:solidFill>
                  <a:schemeClr val="bg2">
                    <a:lumMod val="25000"/>
                  </a:schemeClr>
                </a:solidFill>
                <a:latin typeface="+mn-lt"/>
                <a:ea typeface="Arial" charset="0"/>
                <a:cs typeface="Arial" charset="0"/>
              </a:rPr>
              <a:t>*No significant rail</a:t>
            </a:r>
          </a:p>
          <a:p>
            <a:pPr marL="0" indent="0">
              <a:buNone/>
            </a:pPr>
            <a:endParaRPr lang="en-US" sz="1800" b="0" kern="1200">
              <a:solidFill>
                <a:schemeClr val="bg2">
                  <a:lumMod val="25000"/>
                </a:schemeClr>
              </a:solidFill>
              <a:latin typeface="Arial" charset="0"/>
              <a:ea typeface="Arial" charset="0"/>
              <a:cs typeface="Arial" charset="0"/>
            </a:endParaRPr>
          </a:p>
        </p:txBody>
      </p:sp>
      <p:sp>
        <p:nvSpPr>
          <p:cNvPr id="16" name="Content Placeholder 2">
            <a:extLst>
              <a:ext uri="{FF2B5EF4-FFF2-40B4-BE49-F238E27FC236}">
                <a16:creationId xmlns:a16="http://schemas.microsoft.com/office/drawing/2014/main" id="{CD848152-D2F4-42CE-BC50-9309AAA0C2B3}"/>
              </a:ext>
            </a:extLst>
          </p:cNvPr>
          <p:cNvSpPr txBox="1">
            <a:spLocks/>
          </p:cNvSpPr>
          <p:nvPr/>
        </p:nvSpPr>
        <p:spPr>
          <a:xfrm>
            <a:off x="470654" y="3280842"/>
            <a:ext cx="10809962" cy="47251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kern="1200">
                <a:solidFill>
                  <a:srgbClr val="28A8DD"/>
                </a:solidFill>
                <a:latin typeface="Arial" charset="0"/>
                <a:ea typeface="Arial" charset="0"/>
                <a:cs typeface="Arial" charset="0"/>
              </a:rPr>
              <a:t>Data Sources for transportation emissions:</a:t>
            </a:r>
          </a:p>
        </p:txBody>
      </p:sp>
      <p:grpSp>
        <p:nvGrpSpPr>
          <p:cNvPr id="19" name="Group 18">
            <a:extLst>
              <a:ext uri="{FF2B5EF4-FFF2-40B4-BE49-F238E27FC236}">
                <a16:creationId xmlns:a16="http://schemas.microsoft.com/office/drawing/2014/main" id="{7EF66C0D-4398-3C13-4FCC-B236B04CB7D0}"/>
              </a:ext>
            </a:extLst>
          </p:cNvPr>
          <p:cNvGrpSpPr/>
          <p:nvPr/>
        </p:nvGrpSpPr>
        <p:grpSpPr>
          <a:xfrm>
            <a:off x="0" y="0"/>
            <a:ext cx="12192000" cy="1183640"/>
            <a:chOff x="0" y="0"/>
            <a:chExt cx="12192000" cy="1183640"/>
          </a:xfrm>
        </p:grpSpPr>
        <p:sp>
          <p:nvSpPr>
            <p:cNvPr id="20" name="Rectangle 19">
              <a:extLst>
                <a:ext uri="{FF2B5EF4-FFF2-40B4-BE49-F238E27FC236}">
                  <a16:creationId xmlns:a16="http://schemas.microsoft.com/office/drawing/2014/main" id="{563A892B-0F95-6FF4-EF7F-F6FCF0B1FA58}"/>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21" name="Rectangle 20">
              <a:extLst>
                <a:ext uri="{FF2B5EF4-FFF2-40B4-BE49-F238E27FC236}">
                  <a16:creationId xmlns:a16="http://schemas.microsoft.com/office/drawing/2014/main" id="{44417D43-AAA6-81D8-FC0E-F3395E1FB793}"/>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22" name="Rectangle 21">
              <a:extLst>
                <a:ext uri="{FF2B5EF4-FFF2-40B4-BE49-F238E27FC236}">
                  <a16:creationId xmlns:a16="http://schemas.microsoft.com/office/drawing/2014/main" id="{4228D17E-D041-0312-B82A-3E21147F6282}"/>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23" name="TextBox 22">
            <a:extLst>
              <a:ext uri="{FF2B5EF4-FFF2-40B4-BE49-F238E27FC236}">
                <a16:creationId xmlns:a16="http://schemas.microsoft.com/office/drawing/2014/main" id="{5AF3D8B5-961D-6803-F63B-E6648E55709B}"/>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Transportation Energy (27%)</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1701368097"/>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C1B0D34-D7D7-2E96-5971-AAA8444100AC}"/>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EA6AB791-FE07-2D9C-7E4E-625A8903EC2D}"/>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86C2871A-3718-22D7-AEF5-531EF54187E3}"/>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4040C8B6-E652-A198-1851-ACB62C78BDED}"/>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2" name="TextBox 11">
            <a:extLst>
              <a:ext uri="{FF2B5EF4-FFF2-40B4-BE49-F238E27FC236}">
                <a16:creationId xmlns:a16="http://schemas.microsoft.com/office/drawing/2014/main" id="{5CF5550A-9961-63D4-2403-B8DE967DA144}"/>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Transportation Energy (27%)</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14" name="Picture 13">
            <a:extLst>
              <a:ext uri="{FF2B5EF4-FFF2-40B4-BE49-F238E27FC236}">
                <a16:creationId xmlns:a16="http://schemas.microsoft.com/office/drawing/2014/main" id="{BA91DFA6-B7C5-5F8B-1F4D-DDA9307C2B43}"/>
              </a:ext>
            </a:extLst>
          </p:cNvPr>
          <p:cNvPicPr>
            <a:picLocks noChangeAspect="1"/>
          </p:cNvPicPr>
          <p:nvPr/>
        </p:nvPicPr>
        <p:blipFill>
          <a:blip r:embed="rId3"/>
          <a:srcRect t="4357" b="4357"/>
          <a:stretch/>
        </p:blipFill>
        <p:spPr>
          <a:xfrm>
            <a:off x="2139844" y="1190317"/>
            <a:ext cx="7687549" cy="5402725"/>
          </a:xfrm>
          <a:prstGeom prst="rect">
            <a:avLst/>
          </a:prstGeom>
        </p:spPr>
      </p:pic>
    </p:spTree>
    <p:extLst>
      <p:ext uri="{BB962C8B-B14F-4D97-AF65-F5344CB8AC3E}">
        <p14:creationId xmlns:p14="http://schemas.microsoft.com/office/powerpoint/2010/main" val="247176589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12B2117-28EC-F178-FFAB-5694925B4EE8}"/>
              </a:ext>
            </a:extLst>
          </p:cNvPr>
          <p:cNvGrpSpPr/>
          <p:nvPr/>
        </p:nvGrpSpPr>
        <p:grpSpPr>
          <a:xfrm>
            <a:off x="470654" y="3599802"/>
            <a:ext cx="11250692" cy="2759962"/>
            <a:chOff x="552261" y="3369234"/>
            <a:chExt cx="11250692" cy="2759962"/>
          </a:xfrm>
        </p:grpSpPr>
        <p:sp>
          <p:nvSpPr>
            <p:cNvPr id="11" name="Rectangle 10">
              <a:extLst>
                <a:ext uri="{FF2B5EF4-FFF2-40B4-BE49-F238E27FC236}">
                  <a16:creationId xmlns:a16="http://schemas.microsoft.com/office/drawing/2014/main" id="{96032460-B7C4-01D1-BFBA-39E86CA7A07C}"/>
                </a:ext>
              </a:extLst>
            </p:cNvPr>
            <p:cNvSpPr/>
            <p:nvPr/>
          </p:nvSpPr>
          <p:spPr>
            <a:xfrm>
              <a:off x="552261" y="3369234"/>
              <a:ext cx="3630440" cy="2759962"/>
            </a:xfrm>
            <a:prstGeom prst="rect">
              <a:avLst/>
            </a:prstGeom>
            <a:solidFill>
              <a:srgbClr val="E46C0A"/>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Refrigerants (3%)</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Air Conditioners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Cars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Refrigerators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Industrial Cooling</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Downscaled from EPA data</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7F0AB5BC-2F74-76FA-B294-2487CE60E5E0}"/>
                </a:ext>
              </a:extLst>
            </p:cNvPr>
            <p:cNvSpPr/>
            <p:nvPr/>
          </p:nvSpPr>
          <p:spPr>
            <a:xfrm>
              <a:off x="4362387" y="3369234"/>
              <a:ext cx="3630440" cy="2759962"/>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Solid Waste (1%)</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Garbage collected in the city</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Taken to Greater Wenatchee  Landfill</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Proportion of landfill’s emissions based on tons of waste</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Compost Emissions</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algn="ctr"/>
              <a:endParaRPr lang="en-US" b="1"/>
            </a:p>
          </p:txBody>
        </p:sp>
        <p:sp>
          <p:nvSpPr>
            <p:cNvPr id="13" name="Rectangle 12">
              <a:extLst>
                <a:ext uri="{FF2B5EF4-FFF2-40B4-BE49-F238E27FC236}">
                  <a16:creationId xmlns:a16="http://schemas.microsoft.com/office/drawing/2014/main" id="{395B5574-59F3-58BB-4BBF-635CEBF059D0}"/>
                </a:ext>
              </a:extLst>
            </p:cNvPr>
            <p:cNvSpPr/>
            <p:nvPr/>
          </p:nvSpPr>
          <p:spPr>
            <a:xfrm>
              <a:off x="8172513" y="3369234"/>
              <a:ext cx="3630440" cy="2759962"/>
            </a:xfrm>
            <a:prstGeom prst="rect">
              <a:avLst/>
            </a:prstGeom>
            <a:solidFill>
              <a:srgbClr val="EAB200"/>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Wastewater (3%)</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Local Wastewater Treatment</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Out of Town Wastewater Treatment</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Estimated by EPA’s community inventory tool</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N</a:t>
              </a:r>
              <a:r>
                <a:rPr lang="en-US" baseline="-250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O emissions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CH</a:t>
              </a:r>
              <a:r>
                <a:rPr lang="en-US" baseline="-25000">
                  <a:latin typeface="Arial" panose="020B0604020202020204" pitchFamily="34" charset="0"/>
                  <a:cs typeface="Arial" panose="020B0604020202020204" pitchFamily="34" charset="0"/>
                </a:rPr>
                <a:t>4</a:t>
              </a:r>
              <a:r>
                <a:rPr lang="en-US">
                  <a:latin typeface="Arial" panose="020B0604020202020204" pitchFamily="34" charset="0"/>
                  <a:cs typeface="Arial" panose="020B0604020202020204" pitchFamily="34" charset="0"/>
                </a:rPr>
                <a:t> emissions</a:t>
              </a:r>
              <a:endParaRPr lang="en-US" b="1"/>
            </a:p>
          </p:txBody>
        </p:sp>
      </p:grpSp>
      <p:sp>
        <p:nvSpPr>
          <p:cNvPr id="17" name="Content Placeholder 2">
            <a:extLst>
              <a:ext uri="{FF2B5EF4-FFF2-40B4-BE49-F238E27FC236}">
                <a16:creationId xmlns:a16="http://schemas.microsoft.com/office/drawing/2014/main" id="{F0D68DC7-BFC3-456D-8B98-0D4C2FF5BD15}"/>
              </a:ext>
            </a:extLst>
          </p:cNvPr>
          <p:cNvSpPr txBox="1">
            <a:spLocks/>
          </p:cNvSpPr>
          <p:nvPr/>
        </p:nvSpPr>
        <p:spPr>
          <a:xfrm>
            <a:off x="470654" y="3008321"/>
            <a:ext cx="10809962" cy="47251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kern="1200">
                <a:solidFill>
                  <a:srgbClr val="28A8DD"/>
                </a:solidFill>
                <a:latin typeface="Arial" charset="0"/>
                <a:ea typeface="Arial" charset="0"/>
                <a:cs typeface="Arial" charset="0"/>
              </a:rPr>
              <a:t>Data Sources for </a:t>
            </a:r>
            <a:r>
              <a:rPr lang="en-US" sz="2400" b="1">
                <a:solidFill>
                  <a:srgbClr val="28A8DD"/>
                </a:solidFill>
              </a:rPr>
              <a:t>waste and refrigerant </a:t>
            </a:r>
            <a:r>
              <a:rPr lang="en-US" sz="2400" b="1" kern="1200">
                <a:solidFill>
                  <a:srgbClr val="28A8DD"/>
                </a:solidFill>
                <a:latin typeface="Arial" charset="0"/>
                <a:ea typeface="Arial" charset="0"/>
                <a:cs typeface="Arial" charset="0"/>
              </a:rPr>
              <a:t>emissions:</a:t>
            </a:r>
          </a:p>
        </p:txBody>
      </p:sp>
      <p:sp>
        <p:nvSpPr>
          <p:cNvPr id="19" name="Content Placeholder 2">
            <a:extLst>
              <a:ext uri="{FF2B5EF4-FFF2-40B4-BE49-F238E27FC236}">
                <a16:creationId xmlns:a16="http://schemas.microsoft.com/office/drawing/2014/main" id="{D1002F0F-7286-411B-99DB-900E2959FD76}"/>
              </a:ext>
            </a:extLst>
          </p:cNvPr>
          <p:cNvSpPr txBox="1">
            <a:spLocks/>
          </p:cNvSpPr>
          <p:nvPr/>
        </p:nvSpPr>
        <p:spPr>
          <a:xfrm>
            <a:off x="856644" y="1508533"/>
            <a:ext cx="6649942" cy="138081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None/>
            </a:pPr>
            <a:r>
              <a:rPr lang="en-US" sz="2000" kern="1200">
                <a:solidFill>
                  <a:schemeClr val="bg2">
                    <a:lumMod val="25000"/>
                  </a:schemeClr>
                </a:solidFill>
                <a:latin typeface="+mn-lt"/>
                <a:ea typeface="Arial" charset="0"/>
                <a:cs typeface="Arial" charset="0"/>
              </a:rPr>
              <a:t>Includes the following: </a:t>
            </a:r>
          </a:p>
          <a:p>
            <a:pPr>
              <a:spcBef>
                <a:spcPts val="0"/>
              </a:spcBef>
              <a:spcAft>
                <a:spcPts val="0"/>
              </a:spcAft>
            </a:pPr>
            <a:r>
              <a:rPr lang="en-US" sz="1800">
                <a:solidFill>
                  <a:schemeClr val="bg2">
                    <a:lumMod val="25000"/>
                  </a:schemeClr>
                </a:solidFill>
                <a:latin typeface="+mn-lt"/>
              </a:rPr>
              <a:t>All community refrigerant use</a:t>
            </a:r>
          </a:p>
          <a:p>
            <a:pPr>
              <a:spcBef>
                <a:spcPts val="0"/>
              </a:spcBef>
              <a:spcAft>
                <a:spcPts val="0"/>
              </a:spcAft>
            </a:pPr>
            <a:r>
              <a:rPr lang="en-US" sz="1800" kern="1200">
                <a:solidFill>
                  <a:schemeClr val="bg2">
                    <a:lumMod val="25000"/>
                  </a:schemeClr>
                </a:solidFill>
                <a:latin typeface="+mn-lt"/>
                <a:ea typeface="Arial" charset="0"/>
                <a:cs typeface="Arial" charset="0"/>
              </a:rPr>
              <a:t>Land</a:t>
            </a:r>
            <a:r>
              <a:rPr lang="en-US" sz="1800">
                <a:solidFill>
                  <a:schemeClr val="bg2">
                    <a:lumMod val="25000"/>
                  </a:schemeClr>
                </a:solidFill>
                <a:latin typeface="+mn-lt"/>
              </a:rPr>
              <a:t>filled waste</a:t>
            </a:r>
          </a:p>
          <a:p>
            <a:pPr>
              <a:spcBef>
                <a:spcPts val="0"/>
              </a:spcBef>
              <a:spcAft>
                <a:spcPts val="0"/>
              </a:spcAft>
            </a:pPr>
            <a:r>
              <a:rPr lang="en-US" sz="1800" kern="1200">
                <a:solidFill>
                  <a:schemeClr val="bg2">
                    <a:lumMod val="25000"/>
                  </a:schemeClr>
                </a:solidFill>
                <a:latin typeface="+mn-lt"/>
                <a:ea typeface="Arial" charset="0"/>
                <a:cs typeface="Arial" charset="0"/>
              </a:rPr>
              <a:t>Water treatment/process emissions</a:t>
            </a:r>
          </a:p>
          <a:p>
            <a:pPr marL="0" indent="0">
              <a:buNone/>
            </a:pPr>
            <a:endParaRPr lang="en-US" sz="1800" b="0" kern="1200">
              <a:solidFill>
                <a:schemeClr val="bg2">
                  <a:lumMod val="25000"/>
                </a:schemeClr>
              </a:solidFill>
              <a:latin typeface="Arial" charset="0"/>
              <a:ea typeface="Arial" charset="0"/>
              <a:cs typeface="Arial" charset="0"/>
            </a:endParaRPr>
          </a:p>
        </p:txBody>
      </p:sp>
      <p:grpSp>
        <p:nvGrpSpPr>
          <p:cNvPr id="3" name="Group 2">
            <a:extLst>
              <a:ext uri="{FF2B5EF4-FFF2-40B4-BE49-F238E27FC236}">
                <a16:creationId xmlns:a16="http://schemas.microsoft.com/office/drawing/2014/main" id="{559E6D3E-8C55-FBCD-5A9B-12B3988E71FA}"/>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AB9FED19-3784-9E48-5E01-C4B4BD6BB81A}"/>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598B3626-3649-4284-5448-396D1690396E}"/>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4" name="Rectangle 13">
              <a:extLst>
                <a:ext uri="{FF2B5EF4-FFF2-40B4-BE49-F238E27FC236}">
                  <a16:creationId xmlns:a16="http://schemas.microsoft.com/office/drawing/2014/main" id="{568B527D-CCA3-F260-51A7-690C9ADD273B}"/>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5" name="TextBox 14">
            <a:extLst>
              <a:ext uri="{FF2B5EF4-FFF2-40B4-BE49-F238E27FC236}">
                <a16:creationId xmlns:a16="http://schemas.microsoft.com/office/drawing/2014/main" id="{89AC03CA-7F94-48A4-1C80-C6B0C483FEF2}"/>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Waste and Refrigerants (7%)</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14472433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12B2117-28EC-F178-FFAB-5694925B4EE8}"/>
              </a:ext>
            </a:extLst>
          </p:cNvPr>
          <p:cNvGrpSpPr/>
          <p:nvPr/>
        </p:nvGrpSpPr>
        <p:grpSpPr>
          <a:xfrm>
            <a:off x="2375717" y="3599802"/>
            <a:ext cx="7440566" cy="2759962"/>
            <a:chOff x="4362387" y="3369234"/>
            <a:chExt cx="7440566" cy="2759962"/>
          </a:xfrm>
        </p:grpSpPr>
        <p:sp>
          <p:nvSpPr>
            <p:cNvPr id="12" name="Rectangle 11">
              <a:extLst>
                <a:ext uri="{FF2B5EF4-FFF2-40B4-BE49-F238E27FC236}">
                  <a16:creationId xmlns:a16="http://schemas.microsoft.com/office/drawing/2014/main" id="{7F0AB5BC-2F74-76FA-B294-2487CE60E5E0}"/>
                </a:ext>
              </a:extLst>
            </p:cNvPr>
            <p:cNvSpPr/>
            <p:nvPr/>
          </p:nvSpPr>
          <p:spPr>
            <a:xfrm>
              <a:off x="4362387" y="3369234"/>
              <a:ext cx="3630440" cy="2759962"/>
            </a:xfrm>
            <a:prstGeom prst="rect">
              <a:avLst/>
            </a:prstGeom>
            <a:solidFill>
              <a:srgbClr val="C0504D"/>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Fertilizer Use (&lt;0.1%)</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Golf course reported fertilizer usage</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N</a:t>
              </a:r>
              <a:r>
                <a:rPr lang="en-US" baseline="-25000">
                  <a:latin typeface="Arial" panose="020B0604020202020204" pitchFamily="34" charset="0"/>
                  <a:cs typeface="Arial" panose="020B0604020202020204" pitchFamily="34" charset="0"/>
                </a:rPr>
                <a:t>2</a:t>
              </a:r>
              <a:r>
                <a:rPr lang="en-US">
                  <a:latin typeface="Arial" panose="020B0604020202020204" pitchFamily="34" charset="0"/>
                  <a:cs typeface="Arial" panose="020B0604020202020204" pitchFamily="34" charset="0"/>
                </a:rPr>
                <a:t>O emissions per ton of N fertilizer</a:t>
              </a:r>
            </a:p>
            <a:p>
              <a:pPr marL="285750" indent="-285750">
                <a:buFont typeface="Arial" panose="020B0604020202020204" pitchFamily="34" charset="0"/>
                <a:buChar char="•"/>
              </a:pPr>
              <a:endParaRPr lang="en-US">
                <a:latin typeface="Arial" panose="020B0604020202020204" pitchFamily="34" charset="0"/>
                <a:cs typeface="Arial" panose="020B0604020202020204" pitchFamily="34" charset="0"/>
              </a:endParaRPr>
            </a:p>
            <a:p>
              <a:pPr algn="ctr"/>
              <a:endParaRPr lang="en-US" b="1"/>
            </a:p>
          </p:txBody>
        </p:sp>
        <p:sp>
          <p:nvSpPr>
            <p:cNvPr id="13" name="Rectangle 12">
              <a:extLst>
                <a:ext uri="{FF2B5EF4-FFF2-40B4-BE49-F238E27FC236}">
                  <a16:creationId xmlns:a16="http://schemas.microsoft.com/office/drawing/2014/main" id="{395B5574-59F3-58BB-4BBF-635CEBF059D0}"/>
                </a:ext>
              </a:extLst>
            </p:cNvPr>
            <p:cNvSpPr/>
            <p:nvPr/>
          </p:nvSpPr>
          <p:spPr>
            <a:xfrm>
              <a:off x="8172513" y="3369234"/>
              <a:ext cx="3630440" cy="2759962"/>
            </a:xfrm>
            <a:prstGeom prst="rect">
              <a:avLst/>
            </a:prstGeom>
            <a:solidFill>
              <a:srgbClr val="CB6D6B"/>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b="1">
                  <a:latin typeface="Arial" panose="020B0604020202020204" pitchFamily="34" charset="0"/>
                  <a:cs typeface="Arial" panose="020B0604020202020204" pitchFamily="34" charset="0"/>
                </a:rPr>
                <a:t>Development (&lt;0.1%)</a:t>
              </a:r>
            </a:p>
            <a:p>
              <a:pPr algn="ctr"/>
              <a:endParaRPr lang="en-US"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Previous area assumed to be rangeland</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Emissions per acre from EPA factors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Split up over 20 years.</a:t>
              </a:r>
            </a:p>
            <a:p>
              <a:pPr marL="285750" indent="-285750">
                <a:buFont typeface="Arial" panose="020B0604020202020204" pitchFamily="34" charset="0"/>
                <a:buChar char="•"/>
              </a:pPr>
              <a:r>
                <a:rPr lang="en-US">
                  <a:latin typeface="Arial" panose="020B0604020202020204" pitchFamily="34" charset="0"/>
                  <a:cs typeface="Arial" panose="020B0604020202020204" pitchFamily="34" charset="0"/>
                </a:rPr>
                <a:t>Last inventory to count</a:t>
              </a:r>
              <a:endParaRPr lang="en-US"/>
            </a:p>
          </p:txBody>
        </p:sp>
      </p:grpSp>
      <p:sp>
        <p:nvSpPr>
          <p:cNvPr id="17" name="Content Placeholder 2">
            <a:extLst>
              <a:ext uri="{FF2B5EF4-FFF2-40B4-BE49-F238E27FC236}">
                <a16:creationId xmlns:a16="http://schemas.microsoft.com/office/drawing/2014/main" id="{F0D68DC7-BFC3-456D-8B98-0D4C2FF5BD15}"/>
              </a:ext>
            </a:extLst>
          </p:cNvPr>
          <p:cNvSpPr txBox="1">
            <a:spLocks/>
          </p:cNvSpPr>
          <p:nvPr/>
        </p:nvSpPr>
        <p:spPr>
          <a:xfrm>
            <a:off x="470654" y="3008321"/>
            <a:ext cx="10809962" cy="47251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b="1" kern="1200">
                <a:solidFill>
                  <a:srgbClr val="28A8DD"/>
                </a:solidFill>
                <a:latin typeface="Arial" charset="0"/>
                <a:ea typeface="Arial" charset="0"/>
                <a:cs typeface="Arial" charset="0"/>
              </a:rPr>
              <a:t>Data Sources for land use emissions:</a:t>
            </a:r>
          </a:p>
        </p:txBody>
      </p:sp>
      <p:sp>
        <p:nvSpPr>
          <p:cNvPr id="19" name="Content Placeholder 2">
            <a:extLst>
              <a:ext uri="{FF2B5EF4-FFF2-40B4-BE49-F238E27FC236}">
                <a16:creationId xmlns:a16="http://schemas.microsoft.com/office/drawing/2014/main" id="{D1002F0F-7286-411B-99DB-900E2959FD76}"/>
              </a:ext>
            </a:extLst>
          </p:cNvPr>
          <p:cNvSpPr txBox="1">
            <a:spLocks/>
          </p:cNvSpPr>
          <p:nvPr/>
        </p:nvSpPr>
        <p:spPr>
          <a:xfrm>
            <a:off x="856644" y="1508533"/>
            <a:ext cx="6649942" cy="1380818"/>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600"/>
              </a:spcAft>
              <a:buNone/>
            </a:pPr>
            <a:r>
              <a:rPr lang="en-US" sz="2000" kern="1200">
                <a:solidFill>
                  <a:schemeClr val="bg2">
                    <a:lumMod val="25000"/>
                  </a:schemeClr>
                </a:solidFill>
                <a:latin typeface="+mn-lt"/>
                <a:ea typeface="Arial" charset="0"/>
                <a:cs typeface="Arial" charset="0"/>
              </a:rPr>
              <a:t>Includes the following: </a:t>
            </a:r>
          </a:p>
          <a:p>
            <a:pPr>
              <a:spcBef>
                <a:spcPts val="0"/>
              </a:spcBef>
              <a:spcAft>
                <a:spcPts val="0"/>
              </a:spcAft>
            </a:pPr>
            <a:r>
              <a:rPr lang="en-US" sz="1800">
                <a:solidFill>
                  <a:schemeClr val="bg2">
                    <a:lumMod val="25000"/>
                  </a:schemeClr>
                </a:solidFill>
                <a:latin typeface="+mn-lt"/>
              </a:rPr>
              <a:t>Golf course fertilizer use</a:t>
            </a:r>
          </a:p>
          <a:p>
            <a:pPr>
              <a:spcBef>
                <a:spcPts val="0"/>
              </a:spcBef>
              <a:spcAft>
                <a:spcPts val="0"/>
              </a:spcAft>
            </a:pPr>
            <a:r>
              <a:rPr lang="en-US" sz="1800" kern="1200">
                <a:solidFill>
                  <a:schemeClr val="bg2">
                    <a:lumMod val="25000"/>
                  </a:schemeClr>
                </a:solidFill>
                <a:latin typeface="+mn-lt"/>
                <a:ea typeface="Arial" charset="0"/>
                <a:cs typeface="Arial" charset="0"/>
              </a:rPr>
              <a:t>Historical emissions from </a:t>
            </a:r>
            <a:r>
              <a:rPr lang="en-US" sz="1800">
                <a:solidFill>
                  <a:schemeClr val="bg2">
                    <a:lumMod val="25000"/>
                  </a:schemeClr>
                </a:solidFill>
                <a:latin typeface="+mn-lt"/>
              </a:rPr>
              <a:t>development</a:t>
            </a:r>
            <a:endParaRPr lang="en-US" sz="1800" kern="1200">
              <a:solidFill>
                <a:schemeClr val="bg2">
                  <a:lumMod val="25000"/>
                </a:schemeClr>
              </a:solidFill>
              <a:latin typeface="+mn-lt"/>
              <a:ea typeface="Arial" charset="0"/>
              <a:cs typeface="Arial" charset="0"/>
            </a:endParaRPr>
          </a:p>
          <a:p>
            <a:pPr marL="0" indent="0">
              <a:buNone/>
            </a:pPr>
            <a:endParaRPr lang="en-US" sz="1800" b="0" kern="1200">
              <a:solidFill>
                <a:schemeClr val="bg2">
                  <a:lumMod val="25000"/>
                </a:schemeClr>
              </a:solidFill>
              <a:latin typeface="Arial" charset="0"/>
              <a:ea typeface="Arial" charset="0"/>
              <a:cs typeface="Arial" charset="0"/>
            </a:endParaRPr>
          </a:p>
        </p:txBody>
      </p:sp>
      <p:grpSp>
        <p:nvGrpSpPr>
          <p:cNvPr id="3" name="Group 2">
            <a:extLst>
              <a:ext uri="{FF2B5EF4-FFF2-40B4-BE49-F238E27FC236}">
                <a16:creationId xmlns:a16="http://schemas.microsoft.com/office/drawing/2014/main" id="{559E6D3E-8C55-FBCD-5A9B-12B3988E71FA}"/>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AB9FED19-3784-9E48-5E01-C4B4BD6BB81A}"/>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598B3626-3649-4284-5448-396D1690396E}"/>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4" name="Rectangle 13">
              <a:extLst>
                <a:ext uri="{FF2B5EF4-FFF2-40B4-BE49-F238E27FC236}">
                  <a16:creationId xmlns:a16="http://schemas.microsoft.com/office/drawing/2014/main" id="{568B527D-CCA3-F260-51A7-690C9ADD273B}"/>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5" name="TextBox 14">
            <a:extLst>
              <a:ext uri="{FF2B5EF4-FFF2-40B4-BE49-F238E27FC236}">
                <a16:creationId xmlns:a16="http://schemas.microsoft.com/office/drawing/2014/main" id="{89AC03CA-7F94-48A4-1C80-C6B0C483FEF2}"/>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Land Use and Land Use Change (0.1%)</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678038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40863C4C-994B-3857-1A29-FF58E65FD920}"/>
              </a:ext>
            </a:extLst>
          </p:cNvPr>
          <p:cNvSpPr txBox="1">
            <a:spLocks/>
          </p:cNvSpPr>
          <p:nvPr/>
        </p:nvSpPr>
        <p:spPr>
          <a:xfrm>
            <a:off x="9090837" y="1655805"/>
            <a:ext cx="3101163" cy="4399006"/>
          </a:xfrm>
          <a:prstGeom prst="rect">
            <a:avLst/>
          </a:prstGeom>
        </p:spPr>
        <p:txBody>
          <a:bodyPr vert="horz" lIns="91440" tIns="45720" rIns="91440" bIns="45720" rtlCol="0" anchor="ctr">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ts val="0"/>
              </a:spcBef>
              <a:spcAft>
                <a:spcPts val="0"/>
              </a:spcAft>
              <a:buNone/>
            </a:pPr>
            <a:r>
              <a:rPr lang="en-US" sz="2000" b="1" kern="1200">
                <a:solidFill>
                  <a:srgbClr val="4472C4"/>
                </a:solidFill>
                <a:latin typeface="+mn-lt"/>
                <a:ea typeface="Arial" charset="0"/>
                <a:cs typeface="Arial" charset="0"/>
              </a:rPr>
              <a:t>Food, Goods, and Air Travel </a:t>
            </a:r>
            <a:r>
              <a:rPr lang="en-US" sz="2000" kern="1200">
                <a:solidFill>
                  <a:schemeClr val="bg2">
                    <a:lumMod val="25000"/>
                  </a:schemeClr>
                </a:solidFill>
                <a:latin typeface="+mn-lt"/>
                <a:ea typeface="Arial" charset="0"/>
                <a:cs typeface="Arial" charset="0"/>
              </a:rPr>
              <a:t>based on income </a:t>
            </a:r>
          </a:p>
          <a:p>
            <a:pPr>
              <a:spcBef>
                <a:spcPts val="0"/>
              </a:spcBef>
              <a:spcAft>
                <a:spcPts val="0"/>
              </a:spcAft>
            </a:pPr>
            <a:r>
              <a:rPr lang="en-US" sz="1800" i="1">
                <a:solidFill>
                  <a:schemeClr val="bg2">
                    <a:lumMod val="25000"/>
                  </a:schemeClr>
                </a:solidFill>
                <a:latin typeface="+mn-lt"/>
              </a:rPr>
              <a:t>Data Source: US Census</a:t>
            </a:r>
          </a:p>
          <a:p>
            <a:pPr>
              <a:spcBef>
                <a:spcPts val="0"/>
              </a:spcBef>
              <a:spcAft>
                <a:spcPts val="0"/>
              </a:spcAft>
            </a:pPr>
            <a:r>
              <a:rPr lang="en-US" sz="1800" i="1">
                <a:solidFill>
                  <a:schemeClr val="bg2">
                    <a:lumMod val="25000"/>
                  </a:schemeClr>
                </a:solidFill>
                <a:latin typeface="+mn-lt"/>
              </a:rPr>
              <a:t>Data Source: Berkeley CoolClimate Calculator</a:t>
            </a:r>
          </a:p>
          <a:p>
            <a:pPr marL="0" indent="0">
              <a:spcBef>
                <a:spcPts val="0"/>
              </a:spcBef>
              <a:buNone/>
            </a:pPr>
            <a:endParaRPr lang="en-US" sz="1800" i="1" kern="1200">
              <a:solidFill>
                <a:schemeClr val="bg2">
                  <a:lumMod val="25000"/>
                </a:schemeClr>
              </a:solidFill>
              <a:latin typeface="+mn-lt"/>
              <a:ea typeface="Arial" charset="0"/>
              <a:cs typeface="Arial" charset="0"/>
            </a:endParaRPr>
          </a:p>
          <a:p>
            <a:pPr marL="0" indent="0">
              <a:spcBef>
                <a:spcPts val="0"/>
              </a:spcBef>
              <a:spcAft>
                <a:spcPts val="0"/>
              </a:spcAft>
              <a:buNone/>
            </a:pPr>
            <a:r>
              <a:rPr lang="en-US" sz="2000" b="1">
                <a:solidFill>
                  <a:srgbClr val="4472C4"/>
                </a:solidFill>
                <a:latin typeface="+mn-lt"/>
              </a:rPr>
              <a:t>Fuel production</a:t>
            </a:r>
            <a:r>
              <a:rPr lang="en-US" sz="2000">
                <a:solidFill>
                  <a:srgbClr val="4472C4"/>
                </a:solidFill>
                <a:latin typeface="+mn-lt"/>
              </a:rPr>
              <a:t> </a:t>
            </a:r>
            <a:r>
              <a:rPr lang="en-US" sz="2000">
                <a:solidFill>
                  <a:schemeClr val="bg2">
                    <a:lumMod val="25000"/>
                  </a:schemeClr>
                </a:solidFill>
                <a:latin typeface="+mn-lt"/>
              </a:rPr>
              <a:t>based on electricity, natural gas, gasoline, and diesel usage</a:t>
            </a:r>
          </a:p>
          <a:p>
            <a:pPr>
              <a:spcBef>
                <a:spcPts val="0"/>
              </a:spcBef>
              <a:spcAft>
                <a:spcPts val="0"/>
              </a:spcAft>
            </a:pPr>
            <a:r>
              <a:rPr lang="en-US" sz="1800" i="1" kern="1200">
                <a:solidFill>
                  <a:schemeClr val="bg2">
                    <a:lumMod val="25000"/>
                  </a:schemeClr>
                </a:solidFill>
                <a:latin typeface="+mn-lt"/>
                <a:ea typeface="Arial" charset="0"/>
                <a:cs typeface="Arial" charset="0"/>
              </a:rPr>
              <a:t>Data Source: State</a:t>
            </a:r>
            <a:r>
              <a:rPr lang="en-US" sz="1800" i="1">
                <a:solidFill>
                  <a:schemeClr val="bg2">
                    <a:lumMod val="25000"/>
                  </a:schemeClr>
                </a:solidFill>
                <a:latin typeface="+mn-lt"/>
              </a:rPr>
              <a:t>-wide and national fuel production averages</a:t>
            </a:r>
            <a:endParaRPr lang="en-US" sz="1800" i="1" kern="1200">
              <a:solidFill>
                <a:schemeClr val="bg2">
                  <a:lumMod val="25000"/>
                </a:schemeClr>
              </a:solidFill>
              <a:latin typeface="+mn-lt"/>
              <a:ea typeface="Arial" charset="0"/>
              <a:cs typeface="Arial" charset="0"/>
            </a:endParaRPr>
          </a:p>
        </p:txBody>
      </p:sp>
      <p:grpSp>
        <p:nvGrpSpPr>
          <p:cNvPr id="3" name="Group 2">
            <a:extLst>
              <a:ext uri="{FF2B5EF4-FFF2-40B4-BE49-F238E27FC236}">
                <a16:creationId xmlns:a16="http://schemas.microsoft.com/office/drawing/2014/main" id="{25D7BA5F-A719-CC25-D8EC-5A7A9DE20B54}"/>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98F76746-BDD7-5815-276D-2610116D607D}"/>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3E7F89FB-1D05-0895-DBE1-2125ED5E0078}"/>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7839A4F5-6971-B36E-830A-77333FB9D911}"/>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1" name="TextBox 10">
            <a:extLst>
              <a:ext uri="{FF2B5EF4-FFF2-40B4-BE49-F238E27FC236}">
                <a16:creationId xmlns:a16="http://schemas.microsoft.com/office/drawing/2014/main" id="{776B6C5F-FF2A-959E-C088-0233E4B85EDF}"/>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Imported Emissions: roughly equal to local</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19" name="Picture 18">
            <a:extLst>
              <a:ext uri="{FF2B5EF4-FFF2-40B4-BE49-F238E27FC236}">
                <a16:creationId xmlns:a16="http://schemas.microsoft.com/office/drawing/2014/main" id="{4779B884-1E13-8B4B-30AF-70897AC114AB}"/>
              </a:ext>
            </a:extLst>
          </p:cNvPr>
          <p:cNvPicPr>
            <a:picLocks noChangeAspect="1"/>
          </p:cNvPicPr>
          <p:nvPr/>
        </p:nvPicPr>
        <p:blipFill>
          <a:blip r:embed="rId3"/>
          <a:srcRect t="2919" b="6973"/>
          <a:stretch/>
        </p:blipFill>
        <p:spPr>
          <a:xfrm>
            <a:off x="374214" y="1190317"/>
            <a:ext cx="7950424" cy="5169447"/>
          </a:xfrm>
          <a:prstGeom prst="rect">
            <a:avLst/>
          </a:prstGeom>
        </p:spPr>
      </p:pic>
      <p:pic>
        <p:nvPicPr>
          <p:cNvPr id="17" name="Graphic 16">
            <a:extLst>
              <a:ext uri="{FF2B5EF4-FFF2-40B4-BE49-F238E27FC236}">
                <a16:creationId xmlns:a16="http://schemas.microsoft.com/office/drawing/2014/main" id="{C98E65CF-B948-1C1A-6802-6EFB3B33F7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8723" y="6255118"/>
            <a:ext cx="502804" cy="520761"/>
          </a:xfrm>
          <a:prstGeom prst="rect">
            <a:avLst/>
          </a:prstGeom>
        </p:spPr>
      </p:pic>
      <p:pic>
        <p:nvPicPr>
          <p:cNvPr id="21" name="Graphic 20">
            <a:extLst>
              <a:ext uri="{FF2B5EF4-FFF2-40B4-BE49-F238E27FC236}">
                <a16:creationId xmlns:a16="http://schemas.microsoft.com/office/drawing/2014/main" id="{F2620BDE-93D6-D82A-28D5-A86F5C09573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88110" y="6280768"/>
            <a:ext cx="495733" cy="495733"/>
          </a:xfrm>
          <a:prstGeom prst="rect">
            <a:avLst/>
          </a:prstGeom>
        </p:spPr>
      </p:pic>
      <p:pic>
        <p:nvPicPr>
          <p:cNvPr id="23" name="Graphic 22">
            <a:extLst>
              <a:ext uri="{FF2B5EF4-FFF2-40B4-BE49-F238E27FC236}">
                <a16:creationId xmlns:a16="http://schemas.microsoft.com/office/drawing/2014/main" id="{83FA05B3-A406-67B5-3E15-5662E67551B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24934" y="6342629"/>
            <a:ext cx="395576" cy="433250"/>
          </a:xfrm>
          <a:prstGeom prst="rect">
            <a:avLst/>
          </a:prstGeom>
        </p:spPr>
      </p:pic>
      <p:pic>
        <p:nvPicPr>
          <p:cNvPr id="25" name="Graphic 24">
            <a:extLst>
              <a:ext uri="{FF2B5EF4-FFF2-40B4-BE49-F238E27FC236}">
                <a16:creationId xmlns:a16="http://schemas.microsoft.com/office/drawing/2014/main" id="{B8389AA9-ED57-7CB8-9962-24EC7BA4B15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292000" y="6280768"/>
            <a:ext cx="477429" cy="495111"/>
          </a:xfrm>
          <a:prstGeom prst="rect">
            <a:avLst/>
          </a:prstGeom>
        </p:spPr>
      </p:pic>
    </p:spTree>
    <p:extLst>
      <p:ext uri="{BB962C8B-B14F-4D97-AF65-F5344CB8AC3E}">
        <p14:creationId xmlns:p14="http://schemas.microsoft.com/office/powerpoint/2010/main" val="366288963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A931D74-A26F-4545-B753-031C9109F44B}"/>
              </a:ext>
            </a:extLst>
          </p:cNvPr>
          <p:cNvSpPr txBox="1"/>
          <p:nvPr/>
        </p:nvSpPr>
        <p:spPr>
          <a:xfrm>
            <a:off x="658946" y="1385046"/>
            <a:ext cx="10265727" cy="2308324"/>
          </a:xfrm>
          <a:prstGeom prst="rect">
            <a:avLst/>
          </a:prstGeom>
          <a:noFill/>
        </p:spPr>
        <p:txBody>
          <a:bodyPr wrap="square" lIns="91440" tIns="45720" rIns="91440" bIns="45720" anchor="t">
            <a:spAutoFit/>
          </a:bodyPr>
          <a:lstStyle/>
          <a:p>
            <a:pPr>
              <a:buClr>
                <a:srgbClr val="4472C4"/>
              </a:buClr>
              <a:defRPr/>
            </a:pPr>
            <a:endParaRPr lang="en-US" sz="3600">
              <a:latin typeface="Calibri"/>
              <a:ea typeface="Calibri"/>
              <a:cs typeface="Calibri" panose="020F0502020204030204"/>
            </a:endParaRPr>
          </a:p>
          <a:p>
            <a:pPr marL="457200" indent="-457200">
              <a:buClr>
                <a:srgbClr val="023586"/>
              </a:buClr>
              <a:buFont typeface="Wingdings" panose="05000000000000000000" pitchFamily="2" charset="2"/>
              <a:buChar char="Ø"/>
              <a:defRPr/>
            </a:pPr>
            <a:r>
              <a:rPr lang="en-US" sz="3600">
                <a:ea typeface="+mn-lt"/>
                <a:cs typeface="+mn-lt"/>
              </a:rPr>
              <a:t>GHG Emissions Sub-element Discussion -20 min</a:t>
            </a:r>
            <a:endParaRPr lang="en-US" sz="3600">
              <a:ea typeface="Calibri" panose="020F0502020204030204"/>
              <a:cs typeface="Calibri" panose="020F0502020204030204"/>
            </a:endParaRPr>
          </a:p>
          <a:p>
            <a:pPr>
              <a:buClr>
                <a:srgbClr val="4472C4"/>
              </a:buClr>
              <a:defRPr/>
            </a:pPr>
            <a:endParaRPr lang="en-US" sz="3600">
              <a:ea typeface="Calibri" panose="020F0502020204030204"/>
              <a:cs typeface="Calibri" panose="020F0502020204030204"/>
            </a:endParaRPr>
          </a:p>
          <a:p>
            <a:pPr marL="457200" indent="-457200">
              <a:buClr>
                <a:srgbClr val="023586"/>
              </a:buClr>
              <a:buFont typeface="Wingdings" panose="05000000000000000000" pitchFamily="2" charset="2"/>
              <a:buChar char="Ø"/>
              <a:defRPr/>
            </a:pPr>
            <a:r>
              <a:rPr lang="en-US" sz="3600">
                <a:latin typeface="Calibri"/>
                <a:cs typeface="Calibri"/>
              </a:rPr>
              <a:t>Q&amp;A - 40 min</a:t>
            </a:r>
            <a:endParaRPr lang="en-US" sz="3600">
              <a:latin typeface="Calibri"/>
              <a:ea typeface="Calibri"/>
              <a:cs typeface="Calibri"/>
            </a:endParaRPr>
          </a:p>
        </p:txBody>
      </p:sp>
      <p:sp>
        <p:nvSpPr>
          <p:cNvPr id="9" name="TextBox 8">
            <a:extLst>
              <a:ext uri="{FF2B5EF4-FFF2-40B4-BE49-F238E27FC236}">
                <a16:creationId xmlns:a16="http://schemas.microsoft.com/office/drawing/2014/main" id="{5C99C1CF-AF23-4986-AE8F-2B748110C763}"/>
              </a:ext>
            </a:extLst>
          </p:cNvPr>
          <p:cNvSpPr txBox="1"/>
          <p:nvPr/>
        </p:nvSpPr>
        <p:spPr>
          <a:xfrm>
            <a:off x="216697" y="306100"/>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Agenda</a:t>
            </a:r>
            <a:endPar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grpSp>
        <p:nvGrpSpPr>
          <p:cNvPr id="6" name="Group 5">
            <a:extLst>
              <a:ext uri="{FF2B5EF4-FFF2-40B4-BE49-F238E27FC236}">
                <a16:creationId xmlns:a16="http://schemas.microsoft.com/office/drawing/2014/main" id="{13CC7A94-DBB3-9A6B-3C2A-2743668B57D7}"/>
              </a:ext>
            </a:extLst>
          </p:cNvPr>
          <p:cNvGrpSpPr/>
          <p:nvPr/>
        </p:nvGrpSpPr>
        <p:grpSpPr>
          <a:xfrm>
            <a:off x="0" y="0"/>
            <a:ext cx="12192000" cy="1183640"/>
            <a:chOff x="0" y="0"/>
            <a:chExt cx="12192000" cy="1183640"/>
          </a:xfrm>
        </p:grpSpPr>
        <p:sp>
          <p:nvSpPr>
            <p:cNvPr id="2" name="Rectangle 1">
              <a:extLst>
                <a:ext uri="{FF2B5EF4-FFF2-40B4-BE49-F238E27FC236}">
                  <a16:creationId xmlns:a16="http://schemas.microsoft.com/office/drawing/2014/main" id="{1B1C88F9-8352-F27B-C958-38E964D28A1A}"/>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3" name="Rectangle 2">
              <a:extLst>
                <a:ext uri="{FF2B5EF4-FFF2-40B4-BE49-F238E27FC236}">
                  <a16:creationId xmlns:a16="http://schemas.microsoft.com/office/drawing/2014/main" id="{3B743919-5C86-AF6F-D5D5-A2551F6FE412}"/>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5" name="Rectangle 4">
              <a:extLst>
                <a:ext uri="{FF2B5EF4-FFF2-40B4-BE49-F238E27FC236}">
                  <a16:creationId xmlns:a16="http://schemas.microsoft.com/office/drawing/2014/main" id="{3394DD24-AFBD-603C-C327-AE7E2FAE5E5C}"/>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7" name="TextBox 6">
            <a:extLst>
              <a:ext uri="{FF2B5EF4-FFF2-40B4-BE49-F238E27FC236}">
                <a16:creationId xmlns:a16="http://schemas.microsoft.com/office/drawing/2014/main" id="{98853526-0E27-DB7F-C51D-DF571D51EB74}"/>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Agenda</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06964326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83EB5C-F18E-4CD3-AE7C-789211D04CFB}"/>
              </a:ext>
            </a:extLst>
          </p:cNvPr>
          <p:cNvSpPr/>
          <p:nvPr/>
        </p:nvSpPr>
        <p:spPr>
          <a:xfrm>
            <a:off x="9190154" y="1183640"/>
            <a:ext cx="3001847" cy="5674360"/>
          </a:xfrm>
          <a:prstGeom prst="rect">
            <a:avLst/>
          </a:prstGeom>
          <a:solidFill>
            <a:srgbClr val="28A8DD"/>
          </a:solidFill>
          <a:ln>
            <a:solidFill>
              <a:srgbClr val="28A8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931D74-A26F-4545-B753-031C9109F44B}"/>
              </a:ext>
            </a:extLst>
          </p:cNvPr>
          <p:cNvSpPr txBox="1"/>
          <p:nvPr/>
        </p:nvSpPr>
        <p:spPr>
          <a:xfrm>
            <a:off x="9222998" y="1143377"/>
            <a:ext cx="3001847" cy="5447645"/>
          </a:xfrm>
          <a:prstGeom prst="rect">
            <a:avLst/>
          </a:prstGeom>
          <a:solidFill>
            <a:srgbClr val="28A8DD"/>
          </a:solidFill>
        </p:spPr>
        <p:txBody>
          <a:bodyPr wrap="square" lIns="91440" tIns="45720" rIns="91440" bIns="45720" anchor="t">
            <a:spAutoFit/>
          </a:bodyPr>
          <a:lstStyle/>
          <a:p>
            <a:pPr marL="285750" indent="-285750">
              <a:spcAft>
                <a:spcPts val="600"/>
              </a:spcAft>
              <a:buFont typeface="Arial"/>
              <a:buChar char="•"/>
              <a:defRPr/>
            </a:pPr>
            <a:r>
              <a:rPr lang="en-US" sz="1700" b="1">
                <a:solidFill>
                  <a:schemeClr val="bg1"/>
                </a:solidFill>
                <a:cs typeface="Arial"/>
              </a:rPr>
              <a:t>Recent growth exceeds growth projections</a:t>
            </a:r>
          </a:p>
          <a:p>
            <a:pPr marL="285750" indent="-285750">
              <a:spcAft>
                <a:spcPts val="600"/>
              </a:spcAft>
              <a:buFont typeface="Arial"/>
              <a:buChar char="•"/>
              <a:defRPr/>
            </a:pPr>
            <a:r>
              <a:rPr lang="en-US" sz="1700" b="1">
                <a:solidFill>
                  <a:schemeClr val="bg1"/>
                </a:solidFill>
                <a:cs typeface="Arial"/>
              </a:rPr>
              <a:t>Electricity</a:t>
            </a:r>
            <a:r>
              <a:rPr lang="en-US" sz="1700">
                <a:solidFill>
                  <a:schemeClr val="bg1"/>
                </a:solidFill>
                <a:cs typeface="Arial"/>
              </a:rPr>
              <a:t>: Washington Clean Energy Targets require Electricity emissions go to zero by 2040</a:t>
            </a:r>
            <a:endParaRPr lang="en-US" sz="1700">
              <a:solidFill>
                <a:schemeClr val="bg1"/>
              </a:solidFill>
              <a:ea typeface="Calibri"/>
              <a:cs typeface="Arial"/>
            </a:endParaRPr>
          </a:p>
          <a:p>
            <a:pPr marL="285750" indent="-285750">
              <a:spcAft>
                <a:spcPts val="600"/>
              </a:spcAft>
              <a:buFont typeface="Arial"/>
              <a:buChar char="•"/>
              <a:defRPr/>
            </a:pPr>
            <a:r>
              <a:rPr lang="en-US" sz="1700" b="1">
                <a:solidFill>
                  <a:schemeClr val="bg1"/>
                </a:solidFill>
                <a:cs typeface="Arial"/>
              </a:rPr>
              <a:t>Electricity and Natural Gas: </a:t>
            </a:r>
            <a:r>
              <a:rPr lang="en-US" sz="1700">
                <a:solidFill>
                  <a:schemeClr val="bg1"/>
                </a:solidFill>
                <a:cs typeface="Arial"/>
              </a:rPr>
              <a:t>Clean Buildings act requires increases in building efficiency</a:t>
            </a:r>
            <a:endParaRPr lang="en-US" sz="1700">
              <a:solidFill>
                <a:schemeClr val="bg1"/>
              </a:solidFill>
              <a:ea typeface="Calibri"/>
              <a:cs typeface="Arial"/>
            </a:endParaRPr>
          </a:p>
          <a:p>
            <a:pPr marL="285750" indent="-285750">
              <a:spcAft>
                <a:spcPts val="600"/>
              </a:spcAft>
              <a:buFont typeface="Arial"/>
              <a:buChar char="•"/>
              <a:defRPr/>
            </a:pPr>
            <a:r>
              <a:rPr lang="en-US" sz="1700" b="1">
                <a:solidFill>
                  <a:schemeClr val="bg1"/>
                </a:solidFill>
                <a:cs typeface="Arial"/>
              </a:rPr>
              <a:t>Fuels:</a:t>
            </a:r>
            <a:r>
              <a:rPr lang="en-US" sz="1700">
                <a:solidFill>
                  <a:schemeClr val="bg1"/>
                </a:solidFill>
                <a:cs typeface="Arial"/>
              </a:rPr>
              <a:t> Clean Fuels Standards require transportation fuel emissions decrease by 20% by 2034</a:t>
            </a:r>
            <a:endParaRPr lang="en-US" sz="1700">
              <a:solidFill>
                <a:schemeClr val="bg1"/>
              </a:solidFill>
              <a:ea typeface="Calibri"/>
              <a:cs typeface="Arial"/>
            </a:endParaRPr>
          </a:p>
          <a:p>
            <a:pPr marL="285750" indent="-285750">
              <a:spcAft>
                <a:spcPts val="600"/>
              </a:spcAft>
              <a:buFont typeface="Arial"/>
              <a:buChar char="•"/>
              <a:defRPr/>
            </a:pPr>
            <a:r>
              <a:rPr lang="en-US" sz="1700" b="1">
                <a:solidFill>
                  <a:schemeClr val="bg1"/>
                </a:solidFill>
                <a:cs typeface="Arial"/>
              </a:rPr>
              <a:t>Passenger cars:</a:t>
            </a:r>
            <a:r>
              <a:rPr lang="en-US" sz="1700">
                <a:solidFill>
                  <a:schemeClr val="bg1"/>
                </a:solidFill>
                <a:cs typeface="Arial"/>
              </a:rPr>
              <a:t> All new cars sold must be EVs by 2035</a:t>
            </a:r>
            <a:endParaRPr lang="en-US" sz="1700">
              <a:solidFill>
                <a:schemeClr val="bg1"/>
              </a:solidFill>
              <a:ea typeface="Calibri"/>
              <a:cs typeface="Arial"/>
            </a:endParaRPr>
          </a:p>
          <a:p>
            <a:pPr marL="285750" indent="-285750">
              <a:spcAft>
                <a:spcPts val="600"/>
              </a:spcAft>
              <a:buFont typeface="Arial"/>
              <a:buChar char="•"/>
              <a:defRPr/>
            </a:pPr>
            <a:r>
              <a:rPr lang="en-US" sz="1700" b="1">
                <a:solidFill>
                  <a:schemeClr val="bg1"/>
                </a:solidFill>
                <a:cs typeface="Arial"/>
              </a:rPr>
              <a:t>Refrigerants:</a:t>
            </a:r>
            <a:r>
              <a:rPr lang="en-US" sz="1700">
                <a:solidFill>
                  <a:schemeClr val="bg1"/>
                </a:solidFill>
                <a:cs typeface="Arial"/>
              </a:rPr>
              <a:t> State of Washington HFC Rules phase out high GWP chemicals</a:t>
            </a:r>
            <a:endParaRPr lang="en-US" sz="1700">
              <a:solidFill>
                <a:schemeClr val="bg1"/>
              </a:solidFill>
              <a:ea typeface="Calibri"/>
              <a:cs typeface="Arial"/>
            </a:endParaRPr>
          </a:p>
        </p:txBody>
      </p:sp>
      <p:grpSp>
        <p:nvGrpSpPr>
          <p:cNvPr id="5" name="Group 4">
            <a:extLst>
              <a:ext uri="{FF2B5EF4-FFF2-40B4-BE49-F238E27FC236}">
                <a16:creationId xmlns:a16="http://schemas.microsoft.com/office/drawing/2014/main" id="{B6E7ADD5-4A40-583C-D47C-27C23715EE1C}"/>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4E7439F4-B346-3131-A2EE-129EF7AAE355}"/>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3009C581-42A2-D40A-D2E6-3D61B26C0162}"/>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3" name="Rectangle 12">
              <a:extLst>
                <a:ext uri="{FF2B5EF4-FFF2-40B4-BE49-F238E27FC236}">
                  <a16:creationId xmlns:a16="http://schemas.microsoft.com/office/drawing/2014/main" id="{97621E9F-F865-6464-1E3A-C68653F257EA}"/>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4" name="TextBox 13">
            <a:extLst>
              <a:ext uri="{FF2B5EF4-FFF2-40B4-BE49-F238E27FC236}">
                <a16:creationId xmlns:a16="http://schemas.microsoft.com/office/drawing/2014/main" id="{A6ED9F50-8CF6-D5B2-6108-6B43195C2793}"/>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Emissions Forecast: Fast Growth vs. Reductions</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15" name="Picture 14">
            <a:extLst>
              <a:ext uri="{FF2B5EF4-FFF2-40B4-BE49-F238E27FC236}">
                <a16:creationId xmlns:a16="http://schemas.microsoft.com/office/drawing/2014/main" id="{DCF2ADAD-C84E-21B5-DEEF-3CC7C039386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448" y="1269527"/>
            <a:ext cx="9023870" cy="5361241"/>
          </a:xfrm>
          <a:prstGeom prst="rect">
            <a:avLst/>
          </a:prstGeom>
        </p:spPr>
      </p:pic>
    </p:spTree>
    <p:extLst>
      <p:ext uri="{BB962C8B-B14F-4D97-AF65-F5344CB8AC3E}">
        <p14:creationId xmlns:p14="http://schemas.microsoft.com/office/powerpoint/2010/main" val="107077051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6EB3-3F97-6207-5846-13D47D13CD04}"/>
              </a:ext>
            </a:extLst>
          </p:cNvPr>
          <p:cNvSpPr>
            <a:spLocks noGrp="1"/>
          </p:cNvSpPr>
          <p:nvPr>
            <p:ph type="title"/>
          </p:nvPr>
        </p:nvSpPr>
        <p:spPr>
          <a:xfrm>
            <a:off x="838200" y="2168758"/>
            <a:ext cx="10515600" cy="1325563"/>
          </a:xfrm>
        </p:spPr>
        <p:txBody>
          <a:bodyPr>
            <a:normAutofit/>
          </a:bodyPr>
          <a:lstStyle/>
          <a:p>
            <a:pPr algn="ctr"/>
            <a:r>
              <a:rPr lang="en-US" sz="4800">
                <a:solidFill>
                  <a:srgbClr val="28A8DD"/>
                </a:solidFill>
                <a:latin typeface="Arial"/>
                <a:cs typeface="Arial"/>
              </a:rPr>
              <a:t>Next Steps</a:t>
            </a:r>
          </a:p>
        </p:txBody>
      </p:sp>
      <p:cxnSp>
        <p:nvCxnSpPr>
          <p:cNvPr id="4" name="Straight Connector 3">
            <a:extLst>
              <a:ext uri="{FF2B5EF4-FFF2-40B4-BE49-F238E27FC236}">
                <a16:creationId xmlns:a16="http://schemas.microsoft.com/office/drawing/2014/main" id="{5D9D35D9-D1B1-D1FD-F544-C189EE4B55F1}"/>
              </a:ext>
            </a:extLst>
          </p:cNvPr>
          <p:cNvCxnSpPr>
            <a:cxnSpLocks/>
          </p:cNvCxnSpPr>
          <p:nvPr/>
        </p:nvCxnSpPr>
        <p:spPr>
          <a:xfrm>
            <a:off x="4089679" y="3179428"/>
            <a:ext cx="4039437" cy="0"/>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281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lowchart: Off-page Connector 35">
            <a:extLst>
              <a:ext uri="{FF2B5EF4-FFF2-40B4-BE49-F238E27FC236}">
                <a16:creationId xmlns:a16="http://schemas.microsoft.com/office/drawing/2014/main" id="{77E6680F-5C5C-C8EB-6461-05AC532FD7FD}"/>
              </a:ext>
            </a:extLst>
          </p:cNvPr>
          <p:cNvSpPr/>
          <p:nvPr/>
        </p:nvSpPr>
        <p:spPr>
          <a:xfrm rot="16200000">
            <a:off x="2880746" y="1506722"/>
            <a:ext cx="943896" cy="2467679"/>
          </a:xfrm>
          <a:prstGeom prst="flowChartOffpageConnector">
            <a:avLst/>
          </a:prstGeom>
          <a:solidFill>
            <a:srgbClr val="9EBFE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GHG inventory</a:t>
            </a:r>
          </a:p>
        </p:txBody>
      </p:sp>
      <p:sp>
        <p:nvSpPr>
          <p:cNvPr id="10" name="TextBox 9">
            <a:extLst>
              <a:ext uri="{FF2B5EF4-FFF2-40B4-BE49-F238E27FC236}">
                <a16:creationId xmlns:a16="http://schemas.microsoft.com/office/drawing/2014/main" id="{D175312E-66A0-2F42-86FC-AF8247C538F3}"/>
              </a:ext>
            </a:extLst>
          </p:cNvPr>
          <p:cNvSpPr txBox="1"/>
          <p:nvPr/>
        </p:nvSpPr>
        <p:spPr>
          <a:xfrm>
            <a:off x="-84669" y="2384124"/>
            <a:ext cx="2099284" cy="707886"/>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cs typeface="Arial" panose="020B0604020202020204" pitchFamily="34" charset="0"/>
              </a:rPr>
              <a:t>GHG Emissions Sub-element</a:t>
            </a:r>
          </a:p>
        </p:txBody>
      </p:sp>
      <p:sp>
        <p:nvSpPr>
          <p:cNvPr id="11" name="TextBox 10">
            <a:extLst>
              <a:ext uri="{FF2B5EF4-FFF2-40B4-BE49-F238E27FC236}">
                <a16:creationId xmlns:a16="http://schemas.microsoft.com/office/drawing/2014/main" id="{3B194E19-766A-ACAD-3FC6-AA9711F883C3}"/>
              </a:ext>
            </a:extLst>
          </p:cNvPr>
          <p:cNvSpPr txBox="1"/>
          <p:nvPr/>
        </p:nvSpPr>
        <p:spPr>
          <a:xfrm>
            <a:off x="110613" y="3512846"/>
            <a:ext cx="1887684" cy="707886"/>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Resilience </a:t>
            </a:r>
            <a:br>
              <a:rPr kumimoji="0" lang="en-US" sz="2000" b="1" i="0" u="none" strike="noStrike" kern="1200" cap="none" spc="0" normalizeH="0" baseline="0" noProof="0">
                <a:ln>
                  <a:noFill/>
                </a:ln>
                <a:solidFill>
                  <a:prstClr val="black"/>
                </a:solidFill>
                <a:effectLst/>
                <a:uLnTx/>
                <a:uFillTx/>
                <a:ea typeface="+mn-ea"/>
                <a:cs typeface="+mn-cs"/>
              </a:rPr>
            </a:br>
            <a:r>
              <a:rPr kumimoji="0" lang="en-US" sz="2000" b="1" i="0" u="none" strike="noStrike" kern="1200" cap="none" spc="0" normalizeH="0" baseline="0" noProof="0">
                <a:ln>
                  <a:noFill/>
                </a:ln>
                <a:solidFill>
                  <a:prstClr val="black"/>
                </a:solidFill>
                <a:effectLst/>
                <a:uLnTx/>
                <a:uFillTx/>
                <a:ea typeface="+mn-ea"/>
                <a:cs typeface="+mn-cs"/>
              </a:rPr>
              <a:t>Sub-element</a:t>
            </a:r>
          </a:p>
        </p:txBody>
      </p:sp>
      <p:sp>
        <p:nvSpPr>
          <p:cNvPr id="15" name="TextBox 14">
            <a:extLst>
              <a:ext uri="{FF2B5EF4-FFF2-40B4-BE49-F238E27FC236}">
                <a16:creationId xmlns:a16="http://schemas.microsoft.com/office/drawing/2014/main" id="{7DB3DAD3-4896-A3BA-DD86-9E151239B79A}"/>
              </a:ext>
            </a:extLst>
          </p:cNvPr>
          <p:cNvSpPr txBox="1"/>
          <p:nvPr/>
        </p:nvSpPr>
        <p:spPr>
          <a:xfrm>
            <a:off x="2099187" y="167343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Data Gathering</a:t>
            </a:r>
          </a:p>
        </p:txBody>
      </p:sp>
      <p:sp>
        <p:nvSpPr>
          <p:cNvPr id="16" name="TextBox 15">
            <a:extLst>
              <a:ext uri="{FF2B5EF4-FFF2-40B4-BE49-F238E27FC236}">
                <a16:creationId xmlns:a16="http://schemas.microsoft.com/office/drawing/2014/main" id="{BE4DCE66-2CC5-BA4B-6F9B-40C8D7F108C3}"/>
              </a:ext>
            </a:extLst>
          </p:cNvPr>
          <p:cNvSpPr txBox="1"/>
          <p:nvPr/>
        </p:nvSpPr>
        <p:spPr>
          <a:xfrm>
            <a:off x="7012857" y="166796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Establish Goals</a:t>
            </a:r>
          </a:p>
        </p:txBody>
      </p:sp>
      <p:sp>
        <p:nvSpPr>
          <p:cNvPr id="20" name="Flowchart: Alternate Process 19">
            <a:extLst>
              <a:ext uri="{FF2B5EF4-FFF2-40B4-BE49-F238E27FC236}">
                <a16:creationId xmlns:a16="http://schemas.microsoft.com/office/drawing/2014/main" id="{58908280-F0E7-13C7-9CA7-D9D78225AAC2}"/>
              </a:ext>
            </a:extLst>
          </p:cNvPr>
          <p:cNvSpPr/>
          <p:nvPr/>
        </p:nvSpPr>
        <p:spPr>
          <a:xfrm>
            <a:off x="7091517" y="2200929"/>
            <a:ext cx="2263878" cy="2220275"/>
          </a:xfrm>
          <a:prstGeom prst="flowChartAlternateProcess">
            <a:avLst/>
          </a:prstGeom>
          <a:solidFill>
            <a:srgbClr val="61A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Climate Element goals/policies</a:t>
            </a:r>
          </a:p>
        </p:txBody>
      </p:sp>
      <p:sp>
        <p:nvSpPr>
          <p:cNvPr id="21" name="TextBox 20">
            <a:extLst>
              <a:ext uri="{FF2B5EF4-FFF2-40B4-BE49-F238E27FC236}">
                <a16:creationId xmlns:a16="http://schemas.microsoft.com/office/drawing/2014/main" id="{94340558-2A4C-0585-C33F-14EAA63B45AD}"/>
              </a:ext>
            </a:extLst>
          </p:cNvPr>
          <p:cNvSpPr txBox="1"/>
          <p:nvPr/>
        </p:nvSpPr>
        <p:spPr>
          <a:xfrm>
            <a:off x="9642043" y="166796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Plan Integration</a:t>
            </a:r>
          </a:p>
        </p:txBody>
      </p:sp>
      <p:sp>
        <p:nvSpPr>
          <p:cNvPr id="22" name="Flowchart: Alternate Process 21">
            <a:extLst>
              <a:ext uri="{FF2B5EF4-FFF2-40B4-BE49-F238E27FC236}">
                <a16:creationId xmlns:a16="http://schemas.microsoft.com/office/drawing/2014/main" id="{AC381C8B-FDDA-67D8-0AF7-9C46062A936E}"/>
              </a:ext>
            </a:extLst>
          </p:cNvPr>
          <p:cNvSpPr/>
          <p:nvPr/>
        </p:nvSpPr>
        <p:spPr>
          <a:xfrm>
            <a:off x="9642043" y="2200929"/>
            <a:ext cx="2263878" cy="3558087"/>
          </a:xfrm>
          <a:prstGeom prst="flowChartAlternateProcess">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Integrated Comprehensive Plan</a:t>
            </a:r>
          </a:p>
        </p:txBody>
      </p:sp>
      <p:sp>
        <p:nvSpPr>
          <p:cNvPr id="25" name="TextBox 24">
            <a:extLst>
              <a:ext uri="{FF2B5EF4-FFF2-40B4-BE49-F238E27FC236}">
                <a16:creationId xmlns:a16="http://schemas.microsoft.com/office/drawing/2014/main" id="{2FCBEBD9-6B29-B54A-44A3-B70D5A57B44F}"/>
              </a:ext>
            </a:extLst>
          </p:cNvPr>
          <p:cNvSpPr txBox="1"/>
          <p:nvPr/>
        </p:nvSpPr>
        <p:spPr>
          <a:xfrm>
            <a:off x="4586533" y="1446323"/>
            <a:ext cx="2263877" cy="70788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Analysis/ Assessment</a:t>
            </a:r>
          </a:p>
        </p:txBody>
      </p:sp>
      <p:sp>
        <p:nvSpPr>
          <p:cNvPr id="26" name="Flowchart: Alternate Process 25">
            <a:extLst>
              <a:ext uri="{FF2B5EF4-FFF2-40B4-BE49-F238E27FC236}">
                <a16:creationId xmlns:a16="http://schemas.microsoft.com/office/drawing/2014/main" id="{301CD9E4-4101-8BF6-87F5-7A0263703B18}"/>
              </a:ext>
            </a:extLst>
          </p:cNvPr>
          <p:cNvSpPr/>
          <p:nvPr/>
        </p:nvSpPr>
        <p:spPr>
          <a:xfrm>
            <a:off x="2099187" y="6063062"/>
            <a:ext cx="9806733" cy="598309"/>
          </a:xfrm>
          <a:prstGeom prst="flowChartAlternateProcess">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Community engagement </a:t>
            </a:r>
            <a:r>
              <a:rPr kumimoji="0" lang="en-US" sz="1800" b="0" i="0" u="none" strike="noStrike" kern="1200" cap="none" spc="0" normalizeH="0" baseline="0" noProof="0" err="1">
                <a:ln>
                  <a:noFill/>
                </a:ln>
                <a:solidFill>
                  <a:prstClr val="white"/>
                </a:solidFill>
                <a:effectLst/>
                <a:uLnTx/>
                <a:uFillTx/>
                <a:ea typeface="+mn-ea"/>
                <a:cs typeface="+mn-cs"/>
              </a:rPr>
              <a:t>acti</a:t>
            </a:r>
            <a:r>
              <a:rPr lang="en-US" err="1">
                <a:solidFill>
                  <a:prstClr val="white"/>
                </a:solidFill>
              </a:rPr>
              <a:t>vities</a:t>
            </a:r>
            <a:r>
              <a:rPr kumimoji="0" lang="en-US" sz="1800" b="0" i="0" u="none" strike="noStrike" kern="1200" cap="none" spc="0" normalizeH="0" baseline="0" noProof="0">
                <a:ln>
                  <a:noFill/>
                </a:ln>
                <a:solidFill>
                  <a:prstClr val="white"/>
                </a:solidFill>
                <a:effectLst/>
                <a:uLnTx/>
                <a:uFillTx/>
                <a:ea typeface="+mn-ea"/>
                <a:cs typeface="+mn-cs"/>
              </a:rPr>
              <a:t> at key points throughout the process</a:t>
            </a:r>
          </a:p>
        </p:txBody>
      </p:sp>
      <p:sp>
        <p:nvSpPr>
          <p:cNvPr id="27" name="TextBox 26">
            <a:extLst>
              <a:ext uri="{FF2B5EF4-FFF2-40B4-BE49-F238E27FC236}">
                <a16:creationId xmlns:a16="http://schemas.microsoft.com/office/drawing/2014/main" id="{CF307D20-9422-93D3-83E6-E8BB6DDBE3D6}"/>
              </a:ext>
            </a:extLst>
          </p:cNvPr>
          <p:cNvSpPr txBox="1"/>
          <p:nvPr/>
        </p:nvSpPr>
        <p:spPr>
          <a:xfrm>
            <a:off x="110612" y="6159709"/>
            <a:ext cx="1904003" cy="400110"/>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Engagement</a:t>
            </a:r>
          </a:p>
        </p:txBody>
      </p:sp>
      <p:sp>
        <p:nvSpPr>
          <p:cNvPr id="30" name="TextBox 29">
            <a:extLst>
              <a:ext uri="{FF2B5EF4-FFF2-40B4-BE49-F238E27FC236}">
                <a16:creationId xmlns:a16="http://schemas.microsoft.com/office/drawing/2014/main" id="{A1AEB195-925E-E7A6-F4EB-2240ADA57EA1}"/>
              </a:ext>
            </a:extLst>
          </p:cNvPr>
          <p:cNvSpPr txBox="1"/>
          <p:nvPr/>
        </p:nvSpPr>
        <p:spPr>
          <a:xfrm>
            <a:off x="-91807" y="4789256"/>
            <a:ext cx="2099284" cy="1015663"/>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Other Comprehensive Plan Elements</a:t>
            </a:r>
          </a:p>
        </p:txBody>
      </p:sp>
      <p:sp>
        <p:nvSpPr>
          <p:cNvPr id="31" name="Flowchart: Alternate Process 30">
            <a:extLst>
              <a:ext uri="{FF2B5EF4-FFF2-40B4-BE49-F238E27FC236}">
                <a16:creationId xmlns:a16="http://schemas.microsoft.com/office/drawing/2014/main" id="{BFCD9544-D7EE-CCB3-FB61-FD6589AB6E4C}"/>
              </a:ext>
            </a:extLst>
          </p:cNvPr>
          <p:cNvSpPr/>
          <p:nvPr/>
        </p:nvSpPr>
        <p:spPr>
          <a:xfrm>
            <a:off x="2118851" y="4788861"/>
            <a:ext cx="7236544" cy="970155"/>
          </a:xfrm>
          <a:prstGeom prst="flowChartAlternateProcess">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Updates to other comprehensive plan elements</a:t>
            </a:r>
          </a:p>
        </p:txBody>
      </p:sp>
      <p:sp>
        <p:nvSpPr>
          <p:cNvPr id="43" name="Flowchart: Off-page Connector 42">
            <a:extLst>
              <a:ext uri="{FF2B5EF4-FFF2-40B4-BE49-F238E27FC236}">
                <a16:creationId xmlns:a16="http://schemas.microsoft.com/office/drawing/2014/main" id="{0CF17072-15BE-6CF9-2807-165A82E592CE}"/>
              </a:ext>
            </a:extLst>
          </p:cNvPr>
          <p:cNvSpPr/>
          <p:nvPr/>
        </p:nvSpPr>
        <p:spPr>
          <a:xfrm rot="16200000">
            <a:off x="2880745" y="2664665"/>
            <a:ext cx="943896" cy="2467684"/>
          </a:xfrm>
          <a:prstGeom prst="flowChartOffpageConnector">
            <a:avLst/>
          </a:prstGeom>
          <a:solidFill>
            <a:srgbClr val="3A5BA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Assess impacts and review </a:t>
            </a:r>
            <a:r>
              <a:rPr lang="en-US">
                <a:solidFill>
                  <a:prstClr val="white"/>
                </a:solidFill>
              </a:rPr>
              <a:t>existing </a:t>
            </a:r>
            <a:r>
              <a:rPr kumimoji="0" lang="en-US" sz="1800" b="0" i="0" u="none" strike="noStrike" kern="1200" cap="none" spc="0" normalizeH="0" baseline="0" noProof="0">
                <a:ln>
                  <a:noFill/>
                </a:ln>
                <a:solidFill>
                  <a:prstClr val="white"/>
                </a:solidFill>
                <a:effectLst/>
                <a:uLnTx/>
                <a:uFillTx/>
                <a:ea typeface="+mn-ea"/>
                <a:cs typeface="+mn-cs"/>
              </a:rPr>
              <a:t>plans</a:t>
            </a:r>
          </a:p>
        </p:txBody>
      </p:sp>
      <p:sp>
        <p:nvSpPr>
          <p:cNvPr id="44" name="Flowchart: Off-page Connector 43">
            <a:extLst>
              <a:ext uri="{FF2B5EF4-FFF2-40B4-BE49-F238E27FC236}">
                <a16:creationId xmlns:a16="http://schemas.microsoft.com/office/drawing/2014/main" id="{561D4E73-5844-7BB5-A807-EC4AD7F02475}"/>
              </a:ext>
            </a:extLst>
          </p:cNvPr>
          <p:cNvSpPr/>
          <p:nvPr/>
        </p:nvSpPr>
        <p:spPr>
          <a:xfrm rot="16200000">
            <a:off x="5350765" y="1610645"/>
            <a:ext cx="943896" cy="2263879"/>
          </a:xfrm>
          <a:prstGeom prst="flowChartOffpageConnector">
            <a:avLst/>
          </a:prstGeom>
          <a:solidFill>
            <a:srgbClr val="9EBFE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Identify emissions reduction targets</a:t>
            </a:r>
          </a:p>
        </p:txBody>
      </p:sp>
      <p:sp>
        <p:nvSpPr>
          <p:cNvPr id="45" name="Flowchart: Off-page Connector 44">
            <a:extLst>
              <a:ext uri="{FF2B5EF4-FFF2-40B4-BE49-F238E27FC236}">
                <a16:creationId xmlns:a16="http://schemas.microsoft.com/office/drawing/2014/main" id="{F13FE779-1804-159A-35EE-5A3A58CE89DE}"/>
              </a:ext>
            </a:extLst>
          </p:cNvPr>
          <p:cNvSpPr/>
          <p:nvPr/>
        </p:nvSpPr>
        <p:spPr>
          <a:xfrm rot="16200000">
            <a:off x="5367077" y="2789428"/>
            <a:ext cx="943896" cy="2263877"/>
          </a:xfrm>
          <a:prstGeom prst="flowChartOffpageConnector">
            <a:avLst/>
          </a:prstGeom>
          <a:solidFill>
            <a:srgbClr val="3A5BA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Assess vulnerability</a:t>
            </a:r>
          </a:p>
        </p:txBody>
      </p:sp>
      <p:grpSp>
        <p:nvGrpSpPr>
          <p:cNvPr id="12" name="Group 11">
            <a:extLst>
              <a:ext uri="{FF2B5EF4-FFF2-40B4-BE49-F238E27FC236}">
                <a16:creationId xmlns:a16="http://schemas.microsoft.com/office/drawing/2014/main" id="{0A5C2735-F55F-6385-0B8F-B574A515D445}"/>
              </a:ext>
            </a:extLst>
          </p:cNvPr>
          <p:cNvGrpSpPr/>
          <p:nvPr/>
        </p:nvGrpSpPr>
        <p:grpSpPr>
          <a:xfrm>
            <a:off x="0" y="0"/>
            <a:ext cx="12192000" cy="1183640"/>
            <a:chOff x="0" y="0"/>
            <a:chExt cx="12192000" cy="1183640"/>
          </a:xfrm>
        </p:grpSpPr>
        <p:sp>
          <p:nvSpPr>
            <p:cNvPr id="13" name="Rectangle 12">
              <a:extLst>
                <a:ext uri="{FF2B5EF4-FFF2-40B4-BE49-F238E27FC236}">
                  <a16:creationId xmlns:a16="http://schemas.microsoft.com/office/drawing/2014/main" id="{680B5DA4-D647-0A6F-B477-CBDF3B65B34F}"/>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4" name="Rectangle 13">
              <a:extLst>
                <a:ext uri="{FF2B5EF4-FFF2-40B4-BE49-F238E27FC236}">
                  <a16:creationId xmlns:a16="http://schemas.microsoft.com/office/drawing/2014/main" id="{481ABAB1-513F-0828-33FF-3C532EA5ADDA}"/>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7" name="Rectangle 16">
              <a:extLst>
                <a:ext uri="{FF2B5EF4-FFF2-40B4-BE49-F238E27FC236}">
                  <a16:creationId xmlns:a16="http://schemas.microsoft.com/office/drawing/2014/main" id="{FCAEF3E4-DF95-F7B5-F206-BCF46707045D}"/>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8" name="TextBox 17">
            <a:extLst>
              <a:ext uri="{FF2B5EF4-FFF2-40B4-BE49-F238E27FC236}">
                <a16:creationId xmlns:a16="http://schemas.microsoft.com/office/drawing/2014/main" id="{79D5EB49-6257-240D-9F43-BFD67FAAA573}"/>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Process Overview</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385757592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483EB5C-F18E-4CD3-AE7C-789211D04CFB}"/>
              </a:ext>
            </a:extLst>
          </p:cNvPr>
          <p:cNvSpPr/>
          <p:nvPr/>
        </p:nvSpPr>
        <p:spPr>
          <a:xfrm>
            <a:off x="9243319" y="1183640"/>
            <a:ext cx="2948682" cy="5674360"/>
          </a:xfrm>
          <a:prstGeom prst="rect">
            <a:avLst/>
          </a:prstGeom>
          <a:solidFill>
            <a:srgbClr val="28A8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A931D74-A26F-4545-B753-031C9109F44B}"/>
              </a:ext>
            </a:extLst>
          </p:cNvPr>
          <p:cNvSpPr txBox="1"/>
          <p:nvPr/>
        </p:nvSpPr>
        <p:spPr>
          <a:xfrm>
            <a:off x="9317995" y="1161837"/>
            <a:ext cx="2799329" cy="4591000"/>
          </a:xfrm>
          <a:prstGeom prst="rect">
            <a:avLst/>
          </a:prstGeom>
          <a:solidFill>
            <a:srgbClr val="28A8DD"/>
          </a:solidFill>
        </p:spPr>
        <p:txBody>
          <a:bodyPr wrap="square" lIns="91440" tIns="45720" rIns="91440" bIns="45720" anchor="t">
            <a:spAutoFit/>
          </a:bodyPr>
          <a:lstStyle/>
          <a:p>
            <a:pPr>
              <a:spcAft>
                <a:spcPts val="1000"/>
              </a:spcAft>
              <a:defRPr/>
            </a:pPr>
            <a:r>
              <a:rPr lang="en-US" sz="1800" b="1">
                <a:solidFill>
                  <a:schemeClr val="bg1"/>
                </a:solidFill>
                <a:cs typeface="Arial"/>
              </a:rPr>
              <a:t>Develop goals and policies to support the following:</a:t>
            </a:r>
          </a:p>
          <a:p>
            <a:pPr marL="285750" indent="-285750">
              <a:spcAft>
                <a:spcPts val="1000"/>
              </a:spcAft>
              <a:buFont typeface="Arial"/>
              <a:buChar char="•"/>
              <a:defRPr/>
            </a:pPr>
            <a:r>
              <a:rPr lang="en-US" sz="1800">
                <a:solidFill>
                  <a:schemeClr val="bg1"/>
                </a:solidFill>
                <a:cs typeface="Arial"/>
              </a:rPr>
              <a:t>Reducing building energy/increasing efficiency</a:t>
            </a:r>
          </a:p>
          <a:p>
            <a:pPr marL="285750" indent="-285750">
              <a:spcAft>
                <a:spcPts val="1000"/>
              </a:spcAft>
              <a:buFont typeface="Arial"/>
              <a:buChar char="•"/>
              <a:defRPr/>
            </a:pPr>
            <a:r>
              <a:rPr lang="en-US">
                <a:solidFill>
                  <a:schemeClr val="bg1"/>
                </a:solidFill>
                <a:cs typeface="Arial"/>
              </a:rPr>
              <a:t>Smart growth policies</a:t>
            </a:r>
            <a:endParaRPr lang="en-US" sz="1800">
              <a:solidFill>
                <a:schemeClr val="bg1"/>
              </a:solidFill>
              <a:cs typeface="Arial"/>
            </a:endParaRPr>
          </a:p>
          <a:p>
            <a:pPr marL="285750" indent="-285750">
              <a:spcAft>
                <a:spcPts val="1000"/>
              </a:spcAft>
              <a:buFont typeface="Arial"/>
              <a:buChar char="•"/>
              <a:defRPr/>
            </a:pPr>
            <a:r>
              <a:rPr lang="en-US" sz="1800">
                <a:solidFill>
                  <a:schemeClr val="bg1"/>
                </a:solidFill>
                <a:cs typeface="Arial"/>
              </a:rPr>
              <a:t>Reduce diesel emissions</a:t>
            </a:r>
          </a:p>
          <a:p>
            <a:pPr marL="285750" indent="-285750">
              <a:spcAft>
                <a:spcPts val="1000"/>
              </a:spcAft>
              <a:buFont typeface="Arial"/>
              <a:buChar char="•"/>
              <a:defRPr/>
            </a:pPr>
            <a:r>
              <a:rPr lang="en-US" sz="1800">
                <a:solidFill>
                  <a:schemeClr val="bg1"/>
                </a:solidFill>
                <a:cs typeface="Arial"/>
              </a:rPr>
              <a:t>Support EV transition</a:t>
            </a:r>
          </a:p>
          <a:p>
            <a:pPr marL="285750" indent="-285750">
              <a:spcAft>
                <a:spcPts val="1000"/>
              </a:spcAft>
              <a:buFont typeface="Arial"/>
              <a:buChar char="•"/>
              <a:defRPr/>
            </a:pPr>
            <a:r>
              <a:rPr lang="en-US" sz="1800">
                <a:solidFill>
                  <a:schemeClr val="bg1"/>
                </a:solidFill>
                <a:cs typeface="Arial"/>
              </a:rPr>
              <a:t>Support clean electricity</a:t>
            </a:r>
          </a:p>
          <a:p>
            <a:pPr marL="285750" indent="-285750">
              <a:spcAft>
                <a:spcPts val="1000"/>
              </a:spcAft>
              <a:buFont typeface="Arial"/>
              <a:buChar char="•"/>
              <a:defRPr/>
            </a:pPr>
            <a:r>
              <a:rPr lang="en-US" sz="1800">
                <a:solidFill>
                  <a:schemeClr val="bg1"/>
                </a:solidFill>
                <a:cs typeface="Arial"/>
              </a:rPr>
              <a:t>Reduce reliance on natural gas</a:t>
            </a:r>
          </a:p>
          <a:p>
            <a:pPr marL="285750" indent="-285750">
              <a:spcAft>
                <a:spcPts val="1000"/>
              </a:spcAft>
              <a:buFont typeface="Arial"/>
              <a:buChar char="•"/>
              <a:defRPr/>
            </a:pPr>
            <a:r>
              <a:rPr lang="en-US" sz="1800">
                <a:solidFill>
                  <a:schemeClr val="bg1"/>
                </a:solidFill>
                <a:cs typeface="Arial"/>
              </a:rPr>
              <a:t>Reduce reliance on passenger vehicles</a:t>
            </a:r>
          </a:p>
        </p:txBody>
      </p:sp>
      <p:grpSp>
        <p:nvGrpSpPr>
          <p:cNvPr id="5" name="Group 4">
            <a:extLst>
              <a:ext uri="{FF2B5EF4-FFF2-40B4-BE49-F238E27FC236}">
                <a16:creationId xmlns:a16="http://schemas.microsoft.com/office/drawing/2014/main" id="{B6E7ADD5-4A40-583C-D47C-27C23715EE1C}"/>
              </a:ext>
            </a:extLst>
          </p:cNvPr>
          <p:cNvGrpSpPr/>
          <p:nvPr/>
        </p:nvGrpSpPr>
        <p:grpSpPr>
          <a:xfrm>
            <a:off x="0" y="0"/>
            <a:ext cx="12192000" cy="1183640"/>
            <a:chOff x="0" y="0"/>
            <a:chExt cx="12192000" cy="1183640"/>
          </a:xfrm>
        </p:grpSpPr>
        <p:sp>
          <p:nvSpPr>
            <p:cNvPr id="6" name="Rectangle 5">
              <a:extLst>
                <a:ext uri="{FF2B5EF4-FFF2-40B4-BE49-F238E27FC236}">
                  <a16:creationId xmlns:a16="http://schemas.microsoft.com/office/drawing/2014/main" id="{4E7439F4-B346-3131-A2EE-129EF7AAE355}"/>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7" name="Rectangle 6">
              <a:extLst>
                <a:ext uri="{FF2B5EF4-FFF2-40B4-BE49-F238E27FC236}">
                  <a16:creationId xmlns:a16="http://schemas.microsoft.com/office/drawing/2014/main" id="{3009C581-42A2-D40A-D2E6-3D61B26C0162}"/>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3" name="Rectangle 12">
              <a:extLst>
                <a:ext uri="{FF2B5EF4-FFF2-40B4-BE49-F238E27FC236}">
                  <a16:creationId xmlns:a16="http://schemas.microsoft.com/office/drawing/2014/main" id="{97621E9F-F865-6464-1E3A-C68653F257EA}"/>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4" name="TextBox 13">
            <a:extLst>
              <a:ext uri="{FF2B5EF4-FFF2-40B4-BE49-F238E27FC236}">
                <a16:creationId xmlns:a16="http://schemas.microsoft.com/office/drawing/2014/main" id="{A6ED9F50-8CF6-D5B2-6108-6B43195C2793}"/>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Set Goals, Develop Policies</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pic>
        <p:nvPicPr>
          <p:cNvPr id="8" name="Picture 7">
            <a:extLst>
              <a:ext uri="{FF2B5EF4-FFF2-40B4-BE49-F238E27FC236}">
                <a16:creationId xmlns:a16="http://schemas.microsoft.com/office/drawing/2014/main" id="{8FB54D77-1C83-2851-3030-2E12CBC48E9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971" y="1269546"/>
            <a:ext cx="9115553" cy="5415711"/>
          </a:xfrm>
          <a:prstGeom prst="rect">
            <a:avLst/>
          </a:prstGeom>
        </p:spPr>
      </p:pic>
    </p:spTree>
    <p:extLst>
      <p:ext uri="{BB962C8B-B14F-4D97-AF65-F5344CB8AC3E}">
        <p14:creationId xmlns:p14="http://schemas.microsoft.com/office/powerpoint/2010/main" val="120775537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6EB3-3F97-6207-5846-13D47D13CD04}"/>
              </a:ext>
            </a:extLst>
          </p:cNvPr>
          <p:cNvSpPr>
            <a:spLocks noGrp="1"/>
          </p:cNvSpPr>
          <p:nvPr>
            <p:ph type="title"/>
          </p:nvPr>
        </p:nvSpPr>
        <p:spPr>
          <a:xfrm>
            <a:off x="838200" y="2168758"/>
            <a:ext cx="10515600" cy="1325563"/>
          </a:xfrm>
          <a:noFill/>
          <a:ln>
            <a:noFill/>
          </a:ln>
        </p:spPr>
        <p:txBody>
          <a:bodyPr>
            <a:normAutofit/>
          </a:bodyPr>
          <a:lstStyle/>
          <a:p>
            <a:pPr algn="ctr"/>
            <a:r>
              <a:rPr lang="en-US" sz="4800">
                <a:solidFill>
                  <a:srgbClr val="28A8DD"/>
                </a:solidFill>
                <a:latin typeface="Arial"/>
                <a:cs typeface="Arial"/>
              </a:rPr>
              <a:t>THANK YOU!</a:t>
            </a:r>
          </a:p>
        </p:txBody>
      </p:sp>
      <p:cxnSp>
        <p:nvCxnSpPr>
          <p:cNvPr id="4" name="Straight Connector 3">
            <a:extLst>
              <a:ext uri="{FF2B5EF4-FFF2-40B4-BE49-F238E27FC236}">
                <a16:creationId xmlns:a16="http://schemas.microsoft.com/office/drawing/2014/main" id="{5D9D35D9-D1B1-D1FD-F544-C189EE4B55F1}"/>
              </a:ext>
            </a:extLst>
          </p:cNvPr>
          <p:cNvCxnSpPr>
            <a:cxnSpLocks/>
          </p:cNvCxnSpPr>
          <p:nvPr/>
        </p:nvCxnSpPr>
        <p:spPr>
          <a:xfrm>
            <a:off x="4089679" y="3179428"/>
            <a:ext cx="4039437" cy="0"/>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734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6EB3-3F97-6207-5846-13D47D13CD04}"/>
              </a:ext>
            </a:extLst>
          </p:cNvPr>
          <p:cNvSpPr>
            <a:spLocks noGrp="1"/>
          </p:cNvSpPr>
          <p:nvPr>
            <p:ph type="title"/>
          </p:nvPr>
        </p:nvSpPr>
        <p:spPr>
          <a:xfrm>
            <a:off x="838200" y="2168758"/>
            <a:ext cx="10515600" cy="1325563"/>
          </a:xfrm>
        </p:spPr>
        <p:txBody>
          <a:bodyPr>
            <a:normAutofit/>
          </a:bodyPr>
          <a:lstStyle/>
          <a:p>
            <a:pPr algn="ctr"/>
            <a:r>
              <a:rPr lang="en-US" sz="4800">
                <a:solidFill>
                  <a:srgbClr val="28A8DD"/>
                </a:solidFill>
                <a:latin typeface="Arial"/>
                <a:cs typeface="Arial"/>
              </a:rPr>
              <a:t>OVERVIEW OF CLIMATE ELEMENT</a:t>
            </a:r>
            <a:endParaRPr lang="en-US">
              <a:solidFill>
                <a:srgbClr val="28A8DD"/>
              </a:solidFill>
            </a:endParaRPr>
          </a:p>
        </p:txBody>
      </p:sp>
      <p:cxnSp>
        <p:nvCxnSpPr>
          <p:cNvPr id="4" name="Straight Connector 3">
            <a:extLst>
              <a:ext uri="{FF2B5EF4-FFF2-40B4-BE49-F238E27FC236}">
                <a16:creationId xmlns:a16="http://schemas.microsoft.com/office/drawing/2014/main" id="{5D9D35D9-D1B1-D1FD-F544-C189EE4B55F1}"/>
              </a:ext>
            </a:extLst>
          </p:cNvPr>
          <p:cNvCxnSpPr>
            <a:cxnSpLocks/>
          </p:cNvCxnSpPr>
          <p:nvPr/>
        </p:nvCxnSpPr>
        <p:spPr>
          <a:xfrm flipV="1">
            <a:off x="1139808" y="3206969"/>
            <a:ext cx="9972100" cy="9181"/>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448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C99C1CF-AF23-4986-AE8F-2B748110C763}"/>
              </a:ext>
            </a:extLst>
          </p:cNvPr>
          <p:cNvSpPr txBox="1"/>
          <p:nvPr/>
        </p:nvSpPr>
        <p:spPr>
          <a:xfrm>
            <a:off x="669107" y="414199"/>
            <a:ext cx="11392754"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Arial" panose="020B0604020202020204" pitchFamily="34" charset="0"/>
                <a:cs typeface="Arial" panose="020B0604020202020204" pitchFamily="34" charset="0"/>
              </a:rPr>
              <a:t>What is the “Climate Element”?</a:t>
            </a:r>
            <a:endParaRPr kumimoji="0" lang="en-US" sz="1800"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A931D74-A26F-4545-B753-031C9109F44B}"/>
              </a:ext>
            </a:extLst>
          </p:cNvPr>
          <p:cNvSpPr txBox="1"/>
          <p:nvPr/>
        </p:nvSpPr>
        <p:spPr>
          <a:xfrm>
            <a:off x="0" y="1385046"/>
            <a:ext cx="7479587" cy="4739759"/>
          </a:xfrm>
          <a:prstGeom prst="rect">
            <a:avLst/>
          </a:prstGeom>
          <a:noFill/>
        </p:spPr>
        <p:txBody>
          <a:bodyPr wrap="square" lIns="91440" tIns="45720" rIns="91440" bIns="45720" anchor="t">
            <a:spAutoFit/>
          </a:bodyPr>
          <a:lstStyle/>
          <a:p>
            <a:pPr marR="0" lvl="1" algn="l" defTabSz="914400" rtl="0" eaLnBrk="1" fontAlgn="auto" latinLnBrk="0" hangingPunct="1">
              <a:lnSpc>
                <a:spcPct val="100000"/>
              </a:lnSpc>
              <a:spcBef>
                <a:spcPts val="1200"/>
              </a:spcBef>
              <a:spcAft>
                <a:spcPts val="1200"/>
              </a:spcAft>
              <a:buClr>
                <a:schemeClr val="tx1"/>
              </a:buClr>
              <a:buSzTx/>
              <a:tabLst/>
              <a:defRPr/>
            </a:pPr>
            <a:r>
              <a:rPr lang="en-US" sz="2800"/>
              <a:t>Washington State now requires planning for </a:t>
            </a:r>
            <a:r>
              <a:rPr kumimoji="0" lang="en-US" sz="2800" b="0" i="0" u="none" strike="noStrike" kern="1200" cap="none" spc="0" normalizeH="0" baseline="0" noProof="0">
                <a:ln>
                  <a:noFill/>
                </a:ln>
                <a:effectLst/>
                <a:uLnTx/>
                <a:uFillTx/>
              </a:rPr>
              <a:t>climate change in the Comprehensive Planning process.</a:t>
            </a:r>
            <a:endParaRPr lang="en-US" sz="2800"/>
          </a:p>
          <a:p>
            <a:pPr marR="0" lvl="1" algn="l" defTabSz="914400" rtl="0" eaLnBrk="1" fontAlgn="auto" latinLnBrk="0" hangingPunct="1">
              <a:lnSpc>
                <a:spcPct val="100000"/>
              </a:lnSpc>
              <a:spcBef>
                <a:spcPts val="1200"/>
              </a:spcBef>
              <a:spcAft>
                <a:spcPts val="1200"/>
              </a:spcAft>
              <a:buClr>
                <a:schemeClr val="tx1"/>
              </a:buClr>
              <a:buSzTx/>
              <a:tabLst/>
              <a:defRPr/>
            </a:pPr>
            <a:r>
              <a:rPr kumimoji="0" lang="en-US" sz="2800" b="0" i="0" u="none" strike="noStrike" kern="1200" cap="none" spc="0" normalizeH="0" baseline="0" noProof="0">
                <a:ln>
                  <a:noFill/>
                </a:ln>
                <a:effectLst/>
                <a:uLnTx/>
                <a:uFillTx/>
              </a:rPr>
              <a:t>Climate Element includes two sub-elements</a:t>
            </a:r>
            <a:endParaRPr lang="en-US" sz="2800"/>
          </a:p>
          <a:p>
            <a:pPr marL="914400" lvl="1" indent="-457200">
              <a:spcAft>
                <a:spcPts val="600"/>
              </a:spcAft>
              <a:buClr>
                <a:schemeClr val="tx1"/>
              </a:buClr>
              <a:buFont typeface="Arial" panose="020B0604020202020204" pitchFamily="34" charset="0"/>
              <a:buChar char="•"/>
              <a:defRPr/>
            </a:pPr>
            <a:r>
              <a:rPr lang="en-US" sz="2800" b="1">
                <a:solidFill>
                  <a:srgbClr val="28A8DD"/>
                </a:solidFill>
              </a:rPr>
              <a:t>GHG Emissions Reduction sub-element</a:t>
            </a:r>
          </a:p>
          <a:p>
            <a:pPr marL="914400" lvl="1" indent="-457200">
              <a:spcAft>
                <a:spcPts val="600"/>
              </a:spcAft>
              <a:buClr>
                <a:schemeClr val="tx1"/>
              </a:buClr>
              <a:buFont typeface="Arial" panose="020B0604020202020204" pitchFamily="34" charset="0"/>
              <a:buChar char="•"/>
              <a:defRPr/>
            </a:pPr>
            <a:r>
              <a:rPr lang="en-US" sz="2800" b="1">
                <a:solidFill>
                  <a:srgbClr val="28A8DD"/>
                </a:solidFill>
              </a:rPr>
              <a:t>Resilience sub-element</a:t>
            </a:r>
          </a:p>
          <a:p>
            <a:pPr lvl="1">
              <a:spcBef>
                <a:spcPts val="1200"/>
              </a:spcBef>
              <a:spcAft>
                <a:spcPts val="1200"/>
              </a:spcAft>
              <a:buClr>
                <a:schemeClr val="tx1"/>
              </a:buClr>
              <a:defRPr/>
            </a:pPr>
            <a:r>
              <a:rPr lang="en-US" sz="2800"/>
              <a:t>Communities are also required to advance environmental justice and avoid environmental health disparities.</a:t>
            </a:r>
          </a:p>
        </p:txBody>
      </p:sp>
      <p:sp>
        <p:nvSpPr>
          <p:cNvPr id="5" name="Rectangle 4">
            <a:extLst>
              <a:ext uri="{FF2B5EF4-FFF2-40B4-BE49-F238E27FC236}">
                <a16:creationId xmlns:a16="http://schemas.microsoft.com/office/drawing/2014/main" id="{F94B57A3-243E-DE9B-1CC6-2FD1AE7F9109}"/>
              </a:ext>
            </a:extLst>
          </p:cNvPr>
          <p:cNvSpPr/>
          <p:nvPr/>
        </p:nvSpPr>
        <p:spPr>
          <a:xfrm>
            <a:off x="7584559" y="1183640"/>
            <a:ext cx="4607442" cy="5674360"/>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lIns="274320" rIns="274320" rtlCol="0" anchor="ctr"/>
          <a:lstStyle/>
          <a:p>
            <a:pPr algn="ctr"/>
            <a:r>
              <a:rPr lang="en-US" sz="2000" b="1">
                <a:latin typeface="Segoe UI Light" panose="020B0502040204020203" pitchFamily="34" charset="0"/>
                <a:cs typeface="Segoe UI Light" panose="020B0502040204020203" pitchFamily="34" charset="0"/>
              </a:rPr>
              <a:t>RCW 36.70A.070 Comprehensive plans—Mandatory elements. </a:t>
            </a:r>
            <a:br>
              <a:rPr lang="en-US">
                <a:latin typeface="Segoe UI Light" panose="020B0502040204020203" pitchFamily="34" charset="0"/>
                <a:cs typeface="Segoe UI Light" panose="020B0502040204020203" pitchFamily="34" charset="0"/>
              </a:rPr>
            </a:br>
            <a:br>
              <a:rPr lang="en-US">
                <a:latin typeface="Segoe UI Light" panose="020B0502040204020203" pitchFamily="34" charset="0"/>
                <a:cs typeface="Segoe UI Light" panose="020B0502040204020203" pitchFamily="34" charset="0"/>
              </a:rPr>
            </a:br>
            <a:r>
              <a:rPr lang="en-US" sz="2000" i="1">
                <a:latin typeface="Segoe UI Light" panose="020B0502040204020203" pitchFamily="34" charset="0"/>
                <a:cs typeface="Segoe UI Light" panose="020B0502040204020203" pitchFamily="34" charset="0"/>
              </a:rPr>
              <a:t>“A climate change and resiliency element that is designed to result in </a:t>
            </a:r>
            <a:r>
              <a:rPr lang="en-US" sz="2000" b="1" i="1">
                <a:latin typeface="Segoe UI Light" panose="020B0502040204020203" pitchFamily="34" charset="0"/>
                <a:cs typeface="Segoe UI Light" panose="020B0502040204020203" pitchFamily="34" charset="0"/>
              </a:rPr>
              <a:t>reductions in overall greenhouse gas emissions</a:t>
            </a:r>
            <a:r>
              <a:rPr lang="en-US" sz="2000" i="1">
                <a:latin typeface="Segoe UI Light" panose="020B0502040204020203" pitchFamily="34" charset="0"/>
                <a:cs typeface="Segoe UI Light" panose="020B0502040204020203" pitchFamily="34" charset="0"/>
              </a:rPr>
              <a:t> and that must </a:t>
            </a:r>
            <a:r>
              <a:rPr lang="en-US" sz="2000" b="1" i="1">
                <a:latin typeface="Segoe UI Light" panose="020B0502040204020203" pitchFamily="34" charset="0"/>
                <a:cs typeface="Segoe UI Light" panose="020B0502040204020203" pitchFamily="34" charset="0"/>
              </a:rPr>
              <a:t>enhance resiliency to and avoid the adverse impacts of climate change</a:t>
            </a:r>
            <a:r>
              <a:rPr lang="en-US" sz="2000" i="1">
                <a:latin typeface="Segoe UI Light" panose="020B0502040204020203" pitchFamily="34" charset="0"/>
                <a:cs typeface="Segoe UI Light" panose="020B0502040204020203" pitchFamily="34" charset="0"/>
              </a:rPr>
              <a:t>, which must include efforts to </a:t>
            </a:r>
            <a:r>
              <a:rPr lang="en-US" sz="2000" b="1" i="1">
                <a:latin typeface="Segoe UI Light" panose="020B0502040204020203" pitchFamily="34" charset="0"/>
                <a:cs typeface="Segoe UI Light" panose="020B0502040204020203" pitchFamily="34" charset="0"/>
              </a:rPr>
              <a:t>reduce localized greenhouse gas emissions</a:t>
            </a:r>
            <a:r>
              <a:rPr lang="en-US" sz="2000" i="1">
                <a:latin typeface="Segoe UI Light" panose="020B0502040204020203" pitchFamily="34" charset="0"/>
                <a:cs typeface="Segoe UI Light" panose="020B0502040204020203" pitchFamily="34" charset="0"/>
              </a:rPr>
              <a:t> and </a:t>
            </a:r>
            <a:r>
              <a:rPr lang="en-US" sz="2000" b="1" i="1">
                <a:latin typeface="Segoe UI Light" panose="020B0502040204020203" pitchFamily="34" charset="0"/>
                <a:cs typeface="Segoe UI Light" panose="020B0502040204020203" pitchFamily="34" charset="0"/>
              </a:rPr>
              <a:t>avoid creating or worsening localized climate impacts to vulnerable populations and overburdened communities</a:t>
            </a:r>
            <a:r>
              <a:rPr lang="en-US" sz="2000" i="1">
                <a:latin typeface="Segoe UI Light" panose="020B0502040204020203" pitchFamily="34" charset="0"/>
                <a:cs typeface="Segoe UI Light" panose="020B0502040204020203" pitchFamily="34" charset="0"/>
              </a:rPr>
              <a:t>.”</a:t>
            </a:r>
            <a:br>
              <a:rPr lang="en-US">
                <a:latin typeface="Segoe UI Light" panose="020B0502040204020203" pitchFamily="34" charset="0"/>
                <a:cs typeface="Segoe UI Light" panose="020B0502040204020203" pitchFamily="34" charset="0"/>
              </a:rPr>
            </a:br>
            <a:br>
              <a:rPr lang="en-US">
                <a:latin typeface="Segoe UI Light" panose="020B0502040204020203" pitchFamily="34" charset="0"/>
                <a:cs typeface="Segoe UI Light" panose="020B0502040204020203" pitchFamily="34" charset="0"/>
              </a:rPr>
            </a:br>
            <a:r>
              <a:rPr lang="en-US" sz="1600">
                <a:latin typeface="Segoe UI Light" panose="020B0502040204020203" pitchFamily="34" charset="0"/>
                <a:cs typeface="Segoe UI Light" panose="020B0502040204020203" pitchFamily="34" charset="0"/>
              </a:rPr>
              <a:t>https://app.leg.wa.gov/RCW/default.aspx?cite=36.70A.070&amp;pdf=true</a:t>
            </a:r>
            <a:endParaRPr lang="en-US">
              <a:latin typeface="Segoe UI Light" panose="020B0502040204020203" pitchFamily="34" charset="0"/>
              <a:cs typeface="Segoe UI Light" panose="020B0502040204020203" pitchFamily="34" charset="0"/>
            </a:endParaRPr>
          </a:p>
        </p:txBody>
      </p:sp>
      <p:cxnSp>
        <p:nvCxnSpPr>
          <p:cNvPr id="7" name="Straight Connector 6">
            <a:extLst>
              <a:ext uri="{FF2B5EF4-FFF2-40B4-BE49-F238E27FC236}">
                <a16:creationId xmlns:a16="http://schemas.microsoft.com/office/drawing/2014/main" id="{E9B3BB41-FA11-49BA-8A72-B920DF561F6D}"/>
              </a:ext>
            </a:extLst>
          </p:cNvPr>
          <p:cNvCxnSpPr/>
          <p:nvPr/>
        </p:nvCxnSpPr>
        <p:spPr>
          <a:xfrm>
            <a:off x="7941924" y="2106201"/>
            <a:ext cx="3852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EF59CBAE-0785-27A8-9081-4666E3CE4310}"/>
              </a:ext>
            </a:extLst>
          </p:cNvPr>
          <p:cNvGrpSpPr/>
          <p:nvPr/>
        </p:nvGrpSpPr>
        <p:grpSpPr>
          <a:xfrm>
            <a:off x="0" y="420876"/>
            <a:ext cx="12192000" cy="769441"/>
            <a:chOff x="0" y="420876"/>
            <a:chExt cx="12192000" cy="769441"/>
          </a:xfrm>
        </p:grpSpPr>
        <p:sp>
          <p:nvSpPr>
            <p:cNvPr id="8" name="Rectangle 7">
              <a:extLst>
                <a:ext uri="{FF2B5EF4-FFF2-40B4-BE49-F238E27FC236}">
                  <a16:creationId xmlns:a16="http://schemas.microsoft.com/office/drawing/2014/main" id="{29030A8F-001F-CEFC-54C0-C9098ED1EDF2}"/>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0" name="TextBox 9">
              <a:extLst>
                <a:ext uri="{FF2B5EF4-FFF2-40B4-BE49-F238E27FC236}">
                  <a16:creationId xmlns:a16="http://schemas.microsoft.com/office/drawing/2014/main" id="{C8ABA08B-D91D-FA38-C0FA-F56BB101665D}"/>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What is the “Climate Element”?</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grpSp>
      <p:sp>
        <p:nvSpPr>
          <p:cNvPr id="11" name="Rectangle 10">
            <a:extLst>
              <a:ext uri="{FF2B5EF4-FFF2-40B4-BE49-F238E27FC236}">
                <a16:creationId xmlns:a16="http://schemas.microsoft.com/office/drawing/2014/main" id="{C063605D-41AF-50E6-01E2-0589161B9429}"/>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3" name="Rectangle 12">
            <a:extLst>
              <a:ext uri="{FF2B5EF4-FFF2-40B4-BE49-F238E27FC236}">
                <a16:creationId xmlns:a16="http://schemas.microsoft.com/office/drawing/2014/main" id="{2576519C-5AFA-0745-B226-E3C75416E088}"/>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Tree>
    <p:extLst>
      <p:ext uri="{BB962C8B-B14F-4D97-AF65-F5344CB8AC3E}">
        <p14:creationId xmlns:p14="http://schemas.microsoft.com/office/powerpoint/2010/main" val="45330969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lowchart: Off-page Connector 35">
            <a:extLst>
              <a:ext uri="{FF2B5EF4-FFF2-40B4-BE49-F238E27FC236}">
                <a16:creationId xmlns:a16="http://schemas.microsoft.com/office/drawing/2014/main" id="{77E6680F-5C5C-C8EB-6461-05AC532FD7FD}"/>
              </a:ext>
            </a:extLst>
          </p:cNvPr>
          <p:cNvSpPr/>
          <p:nvPr/>
        </p:nvSpPr>
        <p:spPr>
          <a:xfrm rot="16200000">
            <a:off x="2880746" y="1506722"/>
            <a:ext cx="943896" cy="2467679"/>
          </a:xfrm>
          <a:prstGeom prst="flowChartOffpageConnector">
            <a:avLst/>
          </a:prstGeom>
          <a:solidFill>
            <a:srgbClr val="9EBFE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GHG inventory</a:t>
            </a:r>
          </a:p>
        </p:txBody>
      </p:sp>
      <p:sp>
        <p:nvSpPr>
          <p:cNvPr id="10" name="TextBox 9">
            <a:extLst>
              <a:ext uri="{FF2B5EF4-FFF2-40B4-BE49-F238E27FC236}">
                <a16:creationId xmlns:a16="http://schemas.microsoft.com/office/drawing/2014/main" id="{D175312E-66A0-2F42-86FC-AF8247C538F3}"/>
              </a:ext>
            </a:extLst>
          </p:cNvPr>
          <p:cNvSpPr txBox="1"/>
          <p:nvPr/>
        </p:nvSpPr>
        <p:spPr>
          <a:xfrm>
            <a:off x="-84669" y="2384124"/>
            <a:ext cx="2099284" cy="707886"/>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cs typeface="Arial" panose="020B0604020202020204" pitchFamily="34" charset="0"/>
              </a:rPr>
              <a:t>GHG Emissions Sub-element</a:t>
            </a:r>
          </a:p>
        </p:txBody>
      </p:sp>
      <p:sp>
        <p:nvSpPr>
          <p:cNvPr id="11" name="TextBox 10">
            <a:extLst>
              <a:ext uri="{FF2B5EF4-FFF2-40B4-BE49-F238E27FC236}">
                <a16:creationId xmlns:a16="http://schemas.microsoft.com/office/drawing/2014/main" id="{3B194E19-766A-ACAD-3FC6-AA9711F883C3}"/>
              </a:ext>
            </a:extLst>
          </p:cNvPr>
          <p:cNvSpPr txBox="1"/>
          <p:nvPr/>
        </p:nvSpPr>
        <p:spPr>
          <a:xfrm>
            <a:off x="110613" y="3512846"/>
            <a:ext cx="1887684" cy="707886"/>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Resilience </a:t>
            </a:r>
            <a:br>
              <a:rPr kumimoji="0" lang="en-US" sz="2000" b="1" i="0" u="none" strike="noStrike" kern="1200" cap="none" spc="0" normalizeH="0" baseline="0" noProof="0">
                <a:ln>
                  <a:noFill/>
                </a:ln>
                <a:solidFill>
                  <a:prstClr val="black"/>
                </a:solidFill>
                <a:effectLst/>
                <a:uLnTx/>
                <a:uFillTx/>
                <a:ea typeface="+mn-ea"/>
                <a:cs typeface="+mn-cs"/>
              </a:rPr>
            </a:br>
            <a:r>
              <a:rPr kumimoji="0" lang="en-US" sz="2000" b="1" i="0" u="none" strike="noStrike" kern="1200" cap="none" spc="0" normalizeH="0" baseline="0" noProof="0">
                <a:ln>
                  <a:noFill/>
                </a:ln>
                <a:solidFill>
                  <a:prstClr val="black"/>
                </a:solidFill>
                <a:effectLst/>
                <a:uLnTx/>
                <a:uFillTx/>
                <a:ea typeface="+mn-ea"/>
                <a:cs typeface="+mn-cs"/>
              </a:rPr>
              <a:t>Sub-element</a:t>
            </a:r>
          </a:p>
        </p:txBody>
      </p:sp>
      <p:sp>
        <p:nvSpPr>
          <p:cNvPr id="15" name="TextBox 14">
            <a:extLst>
              <a:ext uri="{FF2B5EF4-FFF2-40B4-BE49-F238E27FC236}">
                <a16:creationId xmlns:a16="http://schemas.microsoft.com/office/drawing/2014/main" id="{7DB3DAD3-4896-A3BA-DD86-9E151239B79A}"/>
              </a:ext>
            </a:extLst>
          </p:cNvPr>
          <p:cNvSpPr txBox="1"/>
          <p:nvPr/>
        </p:nvSpPr>
        <p:spPr>
          <a:xfrm>
            <a:off x="2099187" y="167343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Data Gathering</a:t>
            </a:r>
          </a:p>
        </p:txBody>
      </p:sp>
      <p:sp>
        <p:nvSpPr>
          <p:cNvPr id="16" name="TextBox 15">
            <a:extLst>
              <a:ext uri="{FF2B5EF4-FFF2-40B4-BE49-F238E27FC236}">
                <a16:creationId xmlns:a16="http://schemas.microsoft.com/office/drawing/2014/main" id="{BE4DCE66-2CC5-BA4B-6F9B-40C8D7F108C3}"/>
              </a:ext>
            </a:extLst>
          </p:cNvPr>
          <p:cNvSpPr txBox="1"/>
          <p:nvPr/>
        </p:nvSpPr>
        <p:spPr>
          <a:xfrm>
            <a:off x="7012857" y="166796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Establish Goals</a:t>
            </a:r>
          </a:p>
        </p:txBody>
      </p:sp>
      <p:sp>
        <p:nvSpPr>
          <p:cNvPr id="20" name="Flowchart: Alternate Process 19">
            <a:extLst>
              <a:ext uri="{FF2B5EF4-FFF2-40B4-BE49-F238E27FC236}">
                <a16:creationId xmlns:a16="http://schemas.microsoft.com/office/drawing/2014/main" id="{58908280-F0E7-13C7-9CA7-D9D78225AAC2}"/>
              </a:ext>
            </a:extLst>
          </p:cNvPr>
          <p:cNvSpPr/>
          <p:nvPr/>
        </p:nvSpPr>
        <p:spPr>
          <a:xfrm>
            <a:off x="7091517" y="2200929"/>
            <a:ext cx="2263878" cy="2220275"/>
          </a:xfrm>
          <a:prstGeom prst="flowChartAlternateProcess">
            <a:avLst/>
          </a:prstGeom>
          <a:solidFill>
            <a:srgbClr val="61A1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Climate Element goals/policies</a:t>
            </a:r>
          </a:p>
        </p:txBody>
      </p:sp>
      <p:sp>
        <p:nvSpPr>
          <p:cNvPr id="21" name="TextBox 20">
            <a:extLst>
              <a:ext uri="{FF2B5EF4-FFF2-40B4-BE49-F238E27FC236}">
                <a16:creationId xmlns:a16="http://schemas.microsoft.com/office/drawing/2014/main" id="{94340558-2A4C-0585-C33F-14EAA63B45AD}"/>
              </a:ext>
            </a:extLst>
          </p:cNvPr>
          <p:cNvSpPr txBox="1"/>
          <p:nvPr/>
        </p:nvSpPr>
        <p:spPr>
          <a:xfrm>
            <a:off x="9642043" y="1667963"/>
            <a:ext cx="2263877" cy="400110"/>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Plan Integration</a:t>
            </a:r>
          </a:p>
        </p:txBody>
      </p:sp>
      <p:sp>
        <p:nvSpPr>
          <p:cNvPr id="22" name="Flowchart: Alternate Process 21">
            <a:extLst>
              <a:ext uri="{FF2B5EF4-FFF2-40B4-BE49-F238E27FC236}">
                <a16:creationId xmlns:a16="http://schemas.microsoft.com/office/drawing/2014/main" id="{AC381C8B-FDDA-67D8-0AF7-9C46062A936E}"/>
              </a:ext>
            </a:extLst>
          </p:cNvPr>
          <p:cNvSpPr/>
          <p:nvPr/>
        </p:nvSpPr>
        <p:spPr>
          <a:xfrm>
            <a:off x="9642043" y="2200929"/>
            <a:ext cx="2263878" cy="3558087"/>
          </a:xfrm>
          <a:prstGeom prst="flowChartAlternateProcess">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Integrated Comprehensive Plan</a:t>
            </a:r>
          </a:p>
        </p:txBody>
      </p:sp>
      <p:sp>
        <p:nvSpPr>
          <p:cNvPr id="25" name="TextBox 24">
            <a:extLst>
              <a:ext uri="{FF2B5EF4-FFF2-40B4-BE49-F238E27FC236}">
                <a16:creationId xmlns:a16="http://schemas.microsoft.com/office/drawing/2014/main" id="{2FCBEBD9-6B29-B54A-44A3-B70D5A57B44F}"/>
              </a:ext>
            </a:extLst>
          </p:cNvPr>
          <p:cNvSpPr txBox="1"/>
          <p:nvPr/>
        </p:nvSpPr>
        <p:spPr>
          <a:xfrm>
            <a:off x="4586533" y="1446323"/>
            <a:ext cx="2263877" cy="707886"/>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0" i="1" u="none" strike="noStrike" kern="1200" cap="none" spc="0" normalizeH="0" baseline="0" noProof="0">
                <a:ln>
                  <a:noFill/>
                </a:ln>
                <a:solidFill>
                  <a:prstClr val="black"/>
                </a:solidFill>
                <a:effectLst/>
                <a:uLnTx/>
                <a:uFillTx/>
                <a:ea typeface="+mn-ea"/>
                <a:cs typeface="+mn-cs"/>
              </a:rPr>
              <a:t>Analysis/ Assessment</a:t>
            </a:r>
          </a:p>
        </p:txBody>
      </p:sp>
      <p:sp>
        <p:nvSpPr>
          <p:cNvPr id="26" name="Flowchart: Alternate Process 25">
            <a:extLst>
              <a:ext uri="{FF2B5EF4-FFF2-40B4-BE49-F238E27FC236}">
                <a16:creationId xmlns:a16="http://schemas.microsoft.com/office/drawing/2014/main" id="{301CD9E4-4101-8BF6-87F5-7A0263703B18}"/>
              </a:ext>
            </a:extLst>
          </p:cNvPr>
          <p:cNvSpPr/>
          <p:nvPr/>
        </p:nvSpPr>
        <p:spPr>
          <a:xfrm>
            <a:off x="2099187" y="6063062"/>
            <a:ext cx="9806733" cy="598309"/>
          </a:xfrm>
          <a:prstGeom prst="flowChartAlternateProcess">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Community engagement acti</a:t>
            </a:r>
            <a:r>
              <a:rPr lang="en-US" err="1">
                <a:solidFill>
                  <a:prstClr val="white"/>
                </a:solidFill>
              </a:rPr>
              <a:t>vities</a:t>
            </a:r>
            <a:r>
              <a:rPr kumimoji="0" lang="en-US" sz="1800" b="0" i="0" u="none" strike="noStrike" kern="1200" cap="none" spc="0" normalizeH="0" baseline="0" noProof="0">
                <a:ln>
                  <a:noFill/>
                </a:ln>
                <a:solidFill>
                  <a:prstClr val="white"/>
                </a:solidFill>
                <a:effectLst/>
                <a:uLnTx/>
                <a:uFillTx/>
                <a:ea typeface="+mn-ea"/>
                <a:cs typeface="+mn-cs"/>
              </a:rPr>
              <a:t> at key points throughout the process</a:t>
            </a:r>
          </a:p>
        </p:txBody>
      </p:sp>
      <p:sp>
        <p:nvSpPr>
          <p:cNvPr id="27" name="TextBox 26">
            <a:extLst>
              <a:ext uri="{FF2B5EF4-FFF2-40B4-BE49-F238E27FC236}">
                <a16:creationId xmlns:a16="http://schemas.microsoft.com/office/drawing/2014/main" id="{CF307D20-9422-93D3-83E6-E8BB6DDBE3D6}"/>
              </a:ext>
            </a:extLst>
          </p:cNvPr>
          <p:cNvSpPr txBox="1"/>
          <p:nvPr/>
        </p:nvSpPr>
        <p:spPr>
          <a:xfrm>
            <a:off x="110612" y="6159709"/>
            <a:ext cx="1904003" cy="400110"/>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Engagement</a:t>
            </a:r>
          </a:p>
        </p:txBody>
      </p:sp>
      <p:sp>
        <p:nvSpPr>
          <p:cNvPr id="30" name="TextBox 29">
            <a:extLst>
              <a:ext uri="{FF2B5EF4-FFF2-40B4-BE49-F238E27FC236}">
                <a16:creationId xmlns:a16="http://schemas.microsoft.com/office/drawing/2014/main" id="{A1AEB195-925E-E7A6-F4EB-2240ADA57EA1}"/>
              </a:ext>
            </a:extLst>
          </p:cNvPr>
          <p:cNvSpPr txBox="1"/>
          <p:nvPr/>
        </p:nvSpPr>
        <p:spPr>
          <a:xfrm>
            <a:off x="-91807" y="4789256"/>
            <a:ext cx="2099284" cy="1015663"/>
          </a:xfrm>
          <a:prstGeom prst="rect">
            <a:avLst/>
          </a:prstGeom>
          <a:noFill/>
        </p:spPr>
        <p:txBody>
          <a:bodyPr wrap="square" lIns="91440" tIns="45720" rIns="91440" bIns="45720" anchor="t">
            <a:spAutoFit/>
          </a:bodyPr>
          <a:lstStyle/>
          <a:p>
            <a:pPr marL="0" marR="0" lvl="0" indent="0" algn="r" defTabSz="914400" rtl="0" eaLnBrk="1" fontAlgn="auto" latinLnBrk="0" hangingPunct="1">
              <a:lnSpc>
                <a:spcPct val="100000"/>
              </a:lnSpc>
              <a:spcBef>
                <a:spcPts val="1200"/>
              </a:spcBef>
              <a:spcAft>
                <a:spcPts val="1200"/>
              </a:spcAft>
              <a:buClr>
                <a:prstClr val="black"/>
              </a:buClr>
              <a:buSzTx/>
              <a:buFontTx/>
              <a:buNone/>
              <a:tabLst/>
              <a:defRPr/>
            </a:pPr>
            <a:r>
              <a:rPr kumimoji="0" lang="en-US" sz="2000" b="1" i="0" u="none" strike="noStrike" kern="1200" cap="none" spc="0" normalizeH="0" baseline="0" noProof="0">
                <a:ln>
                  <a:noFill/>
                </a:ln>
                <a:solidFill>
                  <a:prstClr val="black"/>
                </a:solidFill>
                <a:effectLst/>
                <a:uLnTx/>
                <a:uFillTx/>
                <a:ea typeface="+mn-ea"/>
                <a:cs typeface="+mn-cs"/>
              </a:rPr>
              <a:t>Other Comprehensive Plan Elements</a:t>
            </a:r>
          </a:p>
        </p:txBody>
      </p:sp>
      <p:sp>
        <p:nvSpPr>
          <p:cNvPr id="31" name="Flowchart: Alternate Process 30">
            <a:extLst>
              <a:ext uri="{FF2B5EF4-FFF2-40B4-BE49-F238E27FC236}">
                <a16:creationId xmlns:a16="http://schemas.microsoft.com/office/drawing/2014/main" id="{BFCD9544-D7EE-CCB3-FB61-FD6589AB6E4C}"/>
              </a:ext>
            </a:extLst>
          </p:cNvPr>
          <p:cNvSpPr/>
          <p:nvPr/>
        </p:nvSpPr>
        <p:spPr>
          <a:xfrm>
            <a:off x="2118851" y="4788861"/>
            <a:ext cx="7236544" cy="970155"/>
          </a:xfrm>
          <a:prstGeom prst="flowChartAlternateProcess">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Updates to other comprehensive plan elements</a:t>
            </a:r>
          </a:p>
        </p:txBody>
      </p:sp>
      <p:sp>
        <p:nvSpPr>
          <p:cNvPr id="43" name="Flowchart: Off-page Connector 42">
            <a:extLst>
              <a:ext uri="{FF2B5EF4-FFF2-40B4-BE49-F238E27FC236}">
                <a16:creationId xmlns:a16="http://schemas.microsoft.com/office/drawing/2014/main" id="{0CF17072-15BE-6CF9-2807-165A82E592CE}"/>
              </a:ext>
            </a:extLst>
          </p:cNvPr>
          <p:cNvSpPr/>
          <p:nvPr/>
        </p:nvSpPr>
        <p:spPr>
          <a:xfrm rot="16200000">
            <a:off x="2880745" y="2664665"/>
            <a:ext cx="943896" cy="2467684"/>
          </a:xfrm>
          <a:prstGeom prst="flowChartOffpageConnector">
            <a:avLst/>
          </a:prstGeom>
          <a:solidFill>
            <a:srgbClr val="3A5BA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Assess impacts and review </a:t>
            </a:r>
            <a:r>
              <a:rPr lang="en-US">
                <a:solidFill>
                  <a:prstClr val="white"/>
                </a:solidFill>
              </a:rPr>
              <a:t>existing </a:t>
            </a:r>
            <a:r>
              <a:rPr kumimoji="0" lang="en-US" sz="1800" b="0" i="0" u="none" strike="noStrike" kern="1200" cap="none" spc="0" normalizeH="0" baseline="0" noProof="0">
                <a:ln>
                  <a:noFill/>
                </a:ln>
                <a:solidFill>
                  <a:prstClr val="white"/>
                </a:solidFill>
                <a:effectLst/>
                <a:uLnTx/>
                <a:uFillTx/>
                <a:ea typeface="+mn-ea"/>
                <a:cs typeface="+mn-cs"/>
              </a:rPr>
              <a:t>plans</a:t>
            </a:r>
          </a:p>
        </p:txBody>
      </p:sp>
      <p:sp>
        <p:nvSpPr>
          <p:cNvPr id="44" name="Flowchart: Off-page Connector 43">
            <a:extLst>
              <a:ext uri="{FF2B5EF4-FFF2-40B4-BE49-F238E27FC236}">
                <a16:creationId xmlns:a16="http://schemas.microsoft.com/office/drawing/2014/main" id="{561D4E73-5844-7BB5-A807-EC4AD7F02475}"/>
              </a:ext>
            </a:extLst>
          </p:cNvPr>
          <p:cNvSpPr/>
          <p:nvPr/>
        </p:nvSpPr>
        <p:spPr>
          <a:xfrm rot="16200000">
            <a:off x="5350765" y="1610645"/>
            <a:ext cx="943896" cy="2263879"/>
          </a:xfrm>
          <a:prstGeom prst="flowChartOffpageConnector">
            <a:avLst/>
          </a:prstGeom>
          <a:solidFill>
            <a:srgbClr val="9EBFE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Identify emissions reduction targets</a:t>
            </a:r>
          </a:p>
        </p:txBody>
      </p:sp>
      <p:sp>
        <p:nvSpPr>
          <p:cNvPr id="45" name="Flowchart: Off-page Connector 44">
            <a:extLst>
              <a:ext uri="{FF2B5EF4-FFF2-40B4-BE49-F238E27FC236}">
                <a16:creationId xmlns:a16="http://schemas.microsoft.com/office/drawing/2014/main" id="{F13FE779-1804-159A-35EE-5A3A58CE89DE}"/>
              </a:ext>
            </a:extLst>
          </p:cNvPr>
          <p:cNvSpPr/>
          <p:nvPr/>
        </p:nvSpPr>
        <p:spPr>
          <a:xfrm rot="16200000">
            <a:off x="5367077" y="2789428"/>
            <a:ext cx="943896" cy="2263877"/>
          </a:xfrm>
          <a:prstGeom prst="flowChartOffpageConnector">
            <a:avLst/>
          </a:prstGeom>
          <a:solidFill>
            <a:srgbClr val="3A5BA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ea typeface="+mn-ea"/>
                <a:cs typeface="+mn-cs"/>
              </a:rPr>
              <a:t>Assess vulnerability</a:t>
            </a:r>
          </a:p>
        </p:txBody>
      </p:sp>
      <p:grpSp>
        <p:nvGrpSpPr>
          <p:cNvPr id="12" name="Group 11">
            <a:extLst>
              <a:ext uri="{FF2B5EF4-FFF2-40B4-BE49-F238E27FC236}">
                <a16:creationId xmlns:a16="http://schemas.microsoft.com/office/drawing/2014/main" id="{0A5C2735-F55F-6385-0B8F-B574A515D445}"/>
              </a:ext>
            </a:extLst>
          </p:cNvPr>
          <p:cNvGrpSpPr/>
          <p:nvPr/>
        </p:nvGrpSpPr>
        <p:grpSpPr>
          <a:xfrm>
            <a:off x="0" y="0"/>
            <a:ext cx="12192000" cy="1183640"/>
            <a:chOff x="0" y="0"/>
            <a:chExt cx="12192000" cy="1183640"/>
          </a:xfrm>
        </p:grpSpPr>
        <p:sp>
          <p:nvSpPr>
            <p:cNvPr id="13" name="Rectangle 12">
              <a:extLst>
                <a:ext uri="{FF2B5EF4-FFF2-40B4-BE49-F238E27FC236}">
                  <a16:creationId xmlns:a16="http://schemas.microsoft.com/office/drawing/2014/main" id="{680B5DA4-D647-0A6F-B477-CBDF3B65B34F}"/>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4" name="Rectangle 13">
              <a:extLst>
                <a:ext uri="{FF2B5EF4-FFF2-40B4-BE49-F238E27FC236}">
                  <a16:creationId xmlns:a16="http://schemas.microsoft.com/office/drawing/2014/main" id="{481ABAB1-513F-0828-33FF-3C532EA5ADDA}"/>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7" name="Rectangle 16">
              <a:extLst>
                <a:ext uri="{FF2B5EF4-FFF2-40B4-BE49-F238E27FC236}">
                  <a16:creationId xmlns:a16="http://schemas.microsoft.com/office/drawing/2014/main" id="{FCAEF3E4-DF95-F7B5-F206-BCF46707045D}"/>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8" name="TextBox 17">
            <a:extLst>
              <a:ext uri="{FF2B5EF4-FFF2-40B4-BE49-F238E27FC236}">
                <a16:creationId xmlns:a16="http://schemas.microsoft.com/office/drawing/2014/main" id="{79D5EB49-6257-240D-9F43-BFD67FAAA573}"/>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a:solidFill>
                  <a:schemeClr val="bg1"/>
                </a:solidFill>
                <a:latin typeface="Franklin Gothic Demi Cond" panose="020B0706030402020204" pitchFamily="34" charset="0"/>
                <a:cs typeface="Arial"/>
              </a:rPr>
              <a:t>Process Overview</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385462287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D6EB3-3F97-6207-5846-13D47D13CD04}"/>
              </a:ext>
            </a:extLst>
          </p:cNvPr>
          <p:cNvSpPr>
            <a:spLocks noGrp="1"/>
          </p:cNvSpPr>
          <p:nvPr>
            <p:ph type="title"/>
          </p:nvPr>
        </p:nvSpPr>
        <p:spPr>
          <a:xfrm>
            <a:off x="838200" y="2168758"/>
            <a:ext cx="10515600" cy="1325563"/>
          </a:xfrm>
        </p:spPr>
        <p:txBody>
          <a:bodyPr>
            <a:normAutofit/>
          </a:bodyPr>
          <a:lstStyle/>
          <a:p>
            <a:pPr algn="ctr"/>
            <a:r>
              <a:rPr lang="en-US" sz="4800">
                <a:solidFill>
                  <a:srgbClr val="28A8DD"/>
                </a:solidFill>
                <a:latin typeface="Arial"/>
                <a:cs typeface="Arial"/>
              </a:rPr>
              <a:t>GHG EMISSIONS SUB-ELEMENT</a:t>
            </a:r>
          </a:p>
        </p:txBody>
      </p:sp>
      <p:cxnSp>
        <p:nvCxnSpPr>
          <p:cNvPr id="4" name="Straight Connector 3">
            <a:extLst>
              <a:ext uri="{FF2B5EF4-FFF2-40B4-BE49-F238E27FC236}">
                <a16:creationId xmlns:a16="http://schemas.microsoft.com/office/drawing/2014/main" id="{5D9D35D9-D1B1-D1FD-F544-C189EE4B55F1}"/>
              </a:ext>
            </a:extLst>
          </p:cNvPr>
          <p:cNvCxnSpPr>
            <a:cxnSpLocks/>
          </p:cNvCxnSpPr>
          <p:nvPr/>
        </p:nvCxnSpPr>
        <p:spPr>
          <a:xfrm>
            <a:off x="1415229" y="3188608"/>
            <a:ext cx="9366173" cy="9181"/>
          </a:xfrm>
          <a:prstGeom prst="line">
            <a:avLst/>
          </a:prstGeom>
          <a:ln w="38100">
            <a:solidFill>
              <a:srgbClr val="28A8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878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A931D74-A26F-4545-B753-031C9109F44B}"/>
              </a:ext>
            </a:extLst>
          </p:cNvPr>
          <p:cNvSpPr txBox="1"/>
          <p:nvPr/>
        </p:nvSpPr>
        <p:spPr>
          <a:xfrm>
            <a:off x="282429" y="1304364"/>
            <a:ext cx="4733300" cy="5781070"/>
          </a:xfrm>
          <a:prstGeom prst="rect">
            <a:avLst/>
          </a:prstGeom>
          <a:noFill/>
        </p:spPr>
        <p:txBody>
          <a:bodyPr wrap="square" lIns="91440" tIns="45720" rIns="91440" bIns="45720" anchor="t">
            <a:spAutoFit/>
          </a:bodyPr>
          <a:lstStyle/>
          <a:p>
            <a:pPr marL="238125" indent="-238125">
              <a:spcBef>
                <a:spcPts val="1000"/>
              </a:spcBef>
              <a:spcAft>
                <a:spcPts val="1000"/>
              </a:spcAft>
              <a:buClr>
                <a:schemeClr val="tx1"/>
              </a:buClr>
              <a:buFont typeface="Arial" panose="020B0604020202020204" pitchFamily="34" charset="0"/>
              <a:buChar char="•"/>
              <a:defRPr/>
            </a:pPr>
            <a:r>
              <a:rPr lang="en-US" sz="2000" b="1">
                <a:solidFill>
                  <a:srgbClr val="28A8DD"/>
                </a:solidFill>
                <a:cs typeface="Arial"/>
              </a:rPr>
              <a:t>Accounting of greenhouse gases </a:t>
            </a:r>
            <a:r>
              <a:rPr lang="en-US" sz="2000">
                <a:cs typeface="Arial"/>
              </a:rPr>
              <a:t>(GHGs) emitted to or removed from the atmosphere </a:t>
            </a:r>
            <a:r>
              <a:rPr lang="en-US" sz="2000" b="1">
                <a:solidFill>
                  <a:srgbClr val="28A8DD"/>
                </a:solidFill>
                <a:cs typeface="Arial"/>
              </a:rPr>
              <a:t>during a specified period </a:t>
            </a:r>
            <a:r>
              <a:rPr lang="en-US" sz="2000">
                <a:cs typeface="Arial"/>
              </a:rPr>
              <a:t>for an organization or geographic boundary. </a:t>
            </a:r>
          </a:p>
          <a:p>
            <a:pPr marL="238125" indent="-238125">
              <a:spcBef>
                <a:spcPts val="1000"/>
              </a:spcBef>
              <a:spcAft>
                <a:spcPts val="1000"/>
              </a:spcAft>
              <a:buFont typeface="Arial" panose="020B0604020202020204" pitchFamily="34" charset="0"/>
              <a:buChar char="•"/>
              <a:defRPr/>
            </a:pPr>
            <a:r>
              <a:rPr lang="en-US" sz="2000">
                <a:cs typeface="Arial"/>
              </a:rPr>
              <a:t>GHGs are in large part from the </a:t>
            </a:r>
            <a:r>
              <a:rPr lang="en-US" sz="2000" b="1">
                <a:solidFill>
                  <a:srgbClr val="28A8DD"/>
                </a:solidFill>
                <a:cs typeface="Arial"/>
              </a:rPr>
              <a:t>combustion of fossil fuels</a:t>
            </a:r>
            <a:r>
              <a:rPr lang="en-US" sz="2000">
                <a:cs typeface="Arial"/>
              </a:rPr>
              <a:t>, but also include emissions from other sources like </a:t>
            </a:r>
            <a:r>
              <a:rPr lang="en-US" sz="2000" b="1">
                <a:solidFill>
                  <a:srgbClr val="28A8DD"/>
                </a:solidFill>
                <a:cs typeface="Arial"/>
              </a:rPr>
              <a:t>refrigerants</a:t>
            </a:r>
            <a:r>
              <a:rPr lang="en-US" sz="2000">
                <a:cs typeface="Arial"/>
              </a:rPr>
              <a:t>, </a:t>
            </a:r>
            <a:r>
              <a:rPr lang="en-US" sz="2000" b="1">
                <a:solidFill>
                  <a:srgbClr val="28A8DD"/>
                </a:solidFill>
                <a:cs typeface="Arial"/>
              </a:rPr>
              <a:t>wastewater treatment</a:t>
            </a:r>
            <a:r>
              <a:rPr lang="en-US" sz="2000">
                <a:cs typeface="Arial"/>
              </a:rPr>
              <a:t>, </a:t>
            </a:r>
            <a:r>
              <a:rPr lang="en-US" sz="2000" b="1">
                <a:solidFill>
                  <a:srgbClr val="28A8DD"/>
                </a:solidFill>
                <a:cs typeface="Arial"/>
              </a:rPr>
              <a:t>waste disposal</a:t>
            </a:r>
            <a:r>
              <a:rPr lang="en-US" sz="2000">
                <a:cs typeface="Arial"/>
              </a:rPr>
              <a:t>, and </a:t>
            </a:r>
            <a:r>
              <a:rPr lang="en-US" sz="2000" b="1">
                <a:solidFill>
                  <a:srgbClr val="28A8DD"/>
                </a:solidFill>
                <a:cs typeface="Arial"/>
              </a:rPr>
              <a:t>land use change</a:t>
            </a:r>
            <a:r>
              <a:rPr lang="en-US" sz="2000">
                <a:cs typeface="Arial"/>
              </a:rPr>
              <a:t>. </a:t>
            </a:r>
          </a:p>
          <a:p>
            <a:pPr marL="238125" indent="-238125">
              <a:spcBef>
                <a:spcPts val="1000"/>
              </a:spcBef>
              <a:spcAft>
                <a:spcPts val="1000"/>
              </a:spcAft>
              <a:buFont typeface="Arial" panose="020B0604020202020204" pitchFamily="34" charset="0"/>
              <a:buChar char="•"/>
              <a:defRPr/>
            </a:pPr>
            <a:r>
              <a:rPr lang="en-US" sz="2000">
                <a:cs typeface="Arial"/>
              </a:rPr>
              <a:t>GHG inventories provide an </a:t>
            </a:r>
            <a:r>
              <a:rPr lang="en-US" sz="2000" b="1">
                <a:solidFill>
                  <a:srgbClr val="28A8DD"/>
                </a:solidFill>
                <a:cs typeface="Arial"/>
              </a:rPr>
              <a:t>emissions baseline</a:t>
            </a:r>
            <a:r>
              <a:rPr lang="en-US" sz="2000">
                <a:solidFill>
                  <a:srgbClr val="28A8DD"/>
                </a:solidFill>
                <a:cs typeface="Arial"/>
              </a:rPr>
              <a:t> </a:t>
            </a:r>
            <a:r>
              <a:rPr lang="en-US" sz="2000">
                <a:cs typeface="Arial"/>
              </a:rPr>
              <a:t>and a </a:t>
            </a:r>
            <a:r>
              <a:rPr lang="en-US" sz="2000" b="1">
                <a:solidFill>
                  <a:srgbClr val="28A8DD"/>
                </a:solidFill>
                <a:cs typeface="Arial"/>
              </a:rPr>
              <a:t>means to track emissions reductions over time and progress toward goals</a:t>
            </a:r>
            <a:r>
              <a:rPr lang="en-US" sz="2000">
                <a:cs typeface="Arial"/>
              </a:rPr>
              <a:t>. </a:t>
            </a:r>
            <a:endParaRPr lang="en-US" sz="2000"/>
          </a:p>
          <a:p>
            <a:pPr lvl="1">
              <a:buClr>
                <a:schemeClr val="tx1"/>
              </a:buClr>
              <a:defRPr/>
            </a:pPr>
            <a:endParaRPr lang="en-US" sz="2800">
              <a:latin typeface="Arial" panose="020B0604020202020204" pitchFamily="34" charset="0"/>
            </a:endParaRPr>
          </a:p>
        </p:txBody>
      </p:sp>
      <p:graphicFrame>
        <p:nvGraphicFramePr>
          <p:cNvPr id="7" name="Table 6">
            <a:extLst>
              <a:ext uri="{FF2B5EF4-FFF2-40B4-BE49-F238E27FC236}">
                <a16:creationId xmlns:a16="http://schemas.microsoft.com/office/drawing/2014/main" id="{AAA613F6-10ED-4A1C-5D5D-037924EC3E2F}"/>
              </a:ext>
            </a:extLst>
          </p:cNvPr>
          <p:cNvGraphicFramePr>
            <a:graphicFrameLocks noGrp="1"/>
          </p:cNvGraphicFramePr>
          <p:nvPr>
            <p:extLst>
              <p:ext uri="{D42A27DB-BD31-4B8C-83A1-F6EECF244321}">
                <p14:modId xmlns:p14="http://schemas.microsoft.com/office/powerpoint/2010/main" val="1475964907"/>
              </p:ext>
            </p:extLst>
          </p:nvPr>
        </p:nvGraphicFramePr>
        <p:xfrm>
          <a:off x="5379204" y="1779491"/>
          <a:ext cx="6628597" cy="3756217"/>
        </p:xfrm>
        <a:graphic>
          <a:graphicData uri="http://schemas.openxmlformats.org/drawingml/2006/table">
            <a:tbl>
              <a:tblPr firstRow="1" bandRow="1">
                <a:tableStyleId>{5C22544A-7EE6-4342-B048-85BDC9FD1C3A}</a:tableStyleId>
              </a:tblPr>
              <a:tblGrid>
                <a:gridCol w="2376687">
                  <a:extLst>
                    <a:ext uri="{9D8B030D-6E8A-4147-A177-3AD203B41FA5}">
                      <a16:colId xmlns:a16="http://schemas.microsoft.com/office/drawing/2014/main" val="1504646190"/>
                    </a:ext>
                  </a:extLst>
                </a:gridCol>
                <a:gridCol w="2216784">
                  <a:extLst>
                    <a:ext uri="{9D8B030D-6E8A-4147-A177-3AD203B41FA5}">
                      <a16:colId xmlns:a16="http://schemas.microsoft.com/office/drawing/2014/main" val="2985419419"/>
                    </a:ext>
                  </a:extLst>
                </a:gridCol>
                <a:gridCol w="2035126">
                  <a:extLst>
                    <a:ext uri="{9D8B030D-6E8A-4147-A177-3AD203B41FA5}">
                      <a16:colId xmlns:a16="http://schemas.microsoft.com/office/drawing/2014/main" val="2803043740"/>
                    </a:ext>
                  </a:extLst>
                </a:gridCol>
              </a:tblGrid>
              <a:tr h="1038585">
                <a:tc>
                  <a:txBody>
                    <a:bodyPr/>
                    <a:lstStyle/>
                    <a:p>
                      <a:pPr algn="ctr"/>
                      <a:r>
                        <a:rPr lang="en-US" sz="2000">
                          <a:solidFill>
                            <a:srgbClr val="FFFFFF"/>
                          </a:solidFill>
                          <a:latin typeface="+mn-lt"/>
                        </a:rPr>
                        <a:t>Greenhouse Gas</a:t>
                      </a:r>
                    </a:p>
                  </a:txBody>
                  <a:tcPr marL="103859" marR="103859" marT="51929" marB="51929" anchor="ctr">
                    <a:lnB w="12700" cap="flat" cmpd="sng" algn="ctr">
                      <a:solidFill>
                        <a:schemeClr val="tx1"/>
                      </a:solidFill>
                      <a:prstDash val="solid"/>
                      <a:round/>
                      <a:headEnd type="none" w="med" len="med"/>
                      <a:tailEnd type="none" w="med" len="med"/>
                    </a:lnB>
                    <a:solidFill>
                      <a:srgbClr val="5F5F5F"/>
                    </a:solidFill>
                  </a:tcPr>
                </a:tc>
                <a:tc>
                  <a:txBody>
                    <a:bodyPr/>
                    <a:lstStyle/>
                    <a:p>
                      <a:pPr algn="ctr"/>
                      <a:r>
                        <a:rPr lang="en-US" sz="2000">
                          <a:solidFill>
                            <a:srgbClr val="FFFFFF"/>
                          </a:solidFill>
                          <a:latin typeface="+mn-lt"/>
                        </a:rPr>
                        <a:t>Chemical Formula</a:t>
                      </a:r>
                    </a:p>
                  </a:txBody>
                  <a:tcPr marL="103859" marR="103859" marT="51929" marB="51929" anchor="ctr">
                    <a:lnB w="12700" cap="flat" cmpd="sng" algn="ctr">
                      <a:solidFill>
                        <a:schemeClr val="tx1"/>
                      </a:solidFill>
                      <a:prstDash val="solid"/>
                      <a:round/>
                      <a:headEnd type="none" w="med" len="med"/>
                      <a:tailEnd type="none" w="med" len="med"/>
                    </a:lnB>
                    <a:solidFill>
                      <a:srgbClr val="5F5F5F"/>
                    </a:solidFill>
                  </a:tcPr>
                </a:tc>
                <a:tc>
                  <a:txBody>
                    <a:bodyPr/>
                    <a:lstStyle/>
                    <a:p>
                      <a:pPr algn="ctr"/>
                      <a:r>
                        <a:rPr lang="en-US" sz="2000">
                          <a:solidFill>
                            <a:srgbClr val="FFFFFF"/>
                          </a:solidFill>
                          <a:latin typeface="+mn-lt"/>
                        </a:rPr>
                        <a:t>Global Warming Potential (GWP)</a:t>
                      </a:r>
                    </a:p>
                  </a:txBody>
                  <a:tcPr marL="103859" marR="103859" marT="51929" marB="51929" anchor="ctr">
                    <a:lnB w="12700" cap="flat" cmpd="sng" algn="ctr">
                      <a:solidFill>
                        <a:schemeClr val="tx1"/>
                      </a:solidFill>
                      <a:prstDash val="solid"/>
                      <a:round/>
                      <a:headEnd type="none" w="med" len="med"/>
                      <a:tailEnd type="none" w="med" len="med"/>
                    </a:lnB>
                    <a:solidFill>
                      <a:srgbClr val="5F5F5F"/>
                    </a:solidFill>
                  </a:tcPr>
                </a:tc>
                <a:extLst>
                  <a:ext uri="{0D108BD9-81ED-4DB2-BD59-A6C34878D82A}">
                    <a16:rowId xmlns:a16="http://schemas.microsoft.com/office/drawing/2014/main" val="831651224"/>
                  </a:ext>
                </a:extLst>
              </a:tr>
              <a:tr h="421204">
                <a:tc>
                  <a:txBody>
                    <a:bodyPr/>
                    <a:lstStyle/>
                    <a:p>
                      <a:r>
                        <a:rPr lang="en-US" sz="2000">
                          <a:solidFill>
                            <a:srgbClr val="333333"/>
                          </a:solidFill>
                          <a:latin typeface="+mn-lt"/>
                        </a:rPr>
                        <a:t>Carbon Dioxide</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CO</a:t>
                      </a:r>
                      <a:r>
                        <a:rPr lang="en-US" sz="2000" baseline="-25000">
                          <a:solidFill>
                            <a:srgbClr val="333333"/>
                          </a:solidFill>
                          <a:latin typeface="+mn-lt"/>
                        </a:rPr>
                        <a:t>2</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1</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69863277"/>
                  </a:ext>
                </a:extLst>
              </a:tr>
              <a:tr h="421204">
                <a:tc>
                  <a:txBody>
                    <a:bodyPr/>
                    <a:lstStyle/>
                    <a:p>
                      <a:r>
                        <a:rPr lang="en-US" sz="2000">
                          <a:solidFill>
                            <a:srgbClr val="333333"/>
                          </a:solidFill>
                          <a:latin typeface="+mn-lt"/>
                        </a:rPr>
                        <a:t>Methane</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CH</a:t>
                      </a:r>
                      <a:r>
                        <a:rPr lang="en-US" sz="2000" baseline="-25000">
                          <a:solidFill>
                            <a:srgbClr val="333333"/>
                          </a:solidFill>
                          <a:latin typeface="+mn-lt"/>
                        </a:rPr>
                        <a:t>4</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28</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10998223"/>
                  </a:ext>
                </a:extLst>
              </a:tr>
              <a:tr h="421204">
                <a:tc>
                  <a:txBody>
                    <a:bodyPr/>
                    <a:lstStyle/>
                    <a:p>
                      <a:r>
                        <a:rPr lang="en-US" sz="2000">
                          <a:solidFill>
                            <a:srgbClr val="333333"/>
                          </a:solidFill>
                          <a:latin typeface="+mn-lt"/>
                        </a:rPr>
                        <a:t>Nitrous Oxide</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err="1">
                          <a:solidFill>
                            <a:srgbClr val="333333"/>
                          </a:solidFill>
                          <a:latin typeface="+mn-lt"/>
                        </a:rPr>
                        <a:t>N</a:t>
                      </a:r>
                      <a:r>
                        <a:rPr lang="en-US" sz="2000" baseline="-25000" err="1">
                          <a:solidFill>
                            <a:srgbClr val="333333"/>
                          </a:solidFill>
                          <a:latin typeface="+mn-lt"/>
                        </a:rPr>
                        <a:t>2</a:t>
                      </a:r>
                      <a:r>
                        <a:rPr lang="en-US" sz="2000" err="1">
                          <a:solidFill>
                            <a:srgbClr val="333333"/>
                          </a:solidFill>
                          <a:latin typeface="+mn-lt"/>
                        </a:rPr>
                        <a:t>O</a:t>
                      </a:r>
                      <a:endParaRPr lang="en-US" sz="2000">
                        <a:solidFill>
                          <a:srgbClr val="333333"/>
                        </a:solidFill>
                        <a:latin typeface="+mn-lt"/>
                      </a:endParaRP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265</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99436408"/>
                  </a:ext>
                </a:extLst>
              </a:tr>
              <a:tr h="727010">
                <a:tc>
                  <a:txBody>
                    <a:bodyPr/>
                    <a:lstStyle/>
                    <a:p>
                      <a:r>
                        <a:rPr lang="en-US" sz="2000">
                          <a:solidFill>
                            <a:srgbClr val="333333"/>
                          </a:solidFill>
                          <a:latin typeface="+mn-lt"/>
                        </a:rPr>
                        <a:t>Other high-GWP gases</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CFCs, HFCs, </a:t>
                      </a:r>
                      <a:r>
                        <a:rPr lang="en-US" sz="2000" err="1">
                          <a:solidFill>
                            <a:srgbClr val="333333"/>
                          </a:solidFill>
                          <a:latin typeface="+mn-lt"/>
                        </a:rPr>
                        <a:t>SF</a:t>
                      </a:r>
                      <a:r>
                        <a:rPr lang="en-US" sz="2000" baseline="-25000" err="1">
                          <a:solidFill>
                            <a:srgbClr val="333333"/>
                          </a:solidFill>
                          <a:latin typeface="+mn-lt"/>
                        </a:rPr>
                        <a:t>6</a:t>
                      </a:r>
                      <a:r>
                        <a:rPr lang="en-US" sz="2000">
                          <a:solidFill>
                            <a:srgbClr val="333333"/>
                          </a:solidFill>
                          <a:latin typeface="+mn-lt"/>
                        </a:rPr>
                        <a:t>, etc.</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000">
                          <a:solidFill>
                            <a:srgbClr val="333333"/>
                          </a:solidFill>
                          <a:latin typeface="+mn-lt"/>
                        </a:rPr>
                        <a:t>up to 24,000</a:t>
                      </a:r>
                    </a:p>
                  </a:txBody>
                  <a:tcPr marL="103859" marR="103859" marT="51929" marB="519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38456473"/>
                  </a:ext>
                </a:extLst>
              </a:tr>
              <a:tr h="727010">
                <a:tc gridSpan="3">
                  <a:txBody>
                    <a:bodyPr/>
                    <a:lstStyle/>
                    <a:p>
                      <a:r>
                        <a:rPr lang="en-US" sz="2000" i="1">
                          <a:solidFill>
                            <a:srgbClr val="333333"/>
                          </a:solidFill>
                          <a:latin typeface="+mn-lt"/>
                        </a:rPr>
                        <a:t>Source: IPCC 5</a:t>
                      </a:r>
                      <a:r>
                        <a:rPr lang="en-US" sz="2000" i="1" baseline="30000">
                          <a:solidFill>
                            <a:srgbClr val="333333"/>
                          </a:solidFill>
                          <a:latin typeface="+mn-lt"/>
                        </a:rPr>
                        <a:t>th</a:t>
                      </a:r>
                      <a:r>
                        <a:rPr lang="en-US" sz="2000" i="1">
                          <a:solidFill>
                            <a:srgbClr val="333333"/>
                          </a:solidFill>
                          <a:latin typeface="+mn-lt"/>
                        </a:rPr>
                        <a:t> Assessment Report, 2014, 100-year values</a:t>
                      </a:r>
                    </a:p>
                  </a:txBody>
                  <a:tcPr marL="103859" marR="103859" marT="51929" marB="51929">
                    <a:lnT w="12700" cap="flat" cmpd="sng" algn="ctr">
                      <a:solidFill>
                        <a:schemeClr val="tx1"/>
                      </a:solidFill>
                      <a:prstDash val="solid"/>
                      <a:round/>
                      <a:headEnd type="none" w="med" len="med"/>
                      <a:tailEnd type="none" w="med" len="med"/>
                    </a:lnT>
                    <a:solidFill>
                      <a:srgbClr val="FFFFFF"/>
                    </a:solidFill>
                  </a:tcPr>
                </a:tc>
                <a:tc hMerge="1">
                  <a:txBody>
                    <a:bodyPr/>
                    <a:lstStyle/>
                    <a:p>
                      <a:endParaRPr lang="en-US">
                        <a:latin typeface="Avenir Next LT Pro" panose="020B0504020202020204" pitchFamily="34" charset="77"/>
                      </a:endParaRPr>
                    </a:p>
                  </a:txBody>
                  <a:tcPr>
                    <a:noFill/>
                  </a:tcPr>
                </a:tc>
                <a:tc hMerge="1">
                  <a:txBody>
                    <a:bodyPr/>
                    <a:lstStyle/>
                    <a:p>
                      <a:endParaRPr lang="en-US">
                        <a:latin typeface="Avenir Next LT Pro" panose="020B0504020202020204" pitchFamily="34" charset="77"/>
                      </a:endParaRPr>
                    </a:p>
                  </a:txBody>
                  <a:tcPr>
                    <a:noFill/>
                  </a:tcPr>
                </a:tc>
                <a:extLst>
                  <a:ext uri="{0D108BD9-81ED-4DB2-BD59-A6C34878D82A}">
                    <a16:rowId xmlns:a16="http://schemas.microsoft.com/office/drawing/2014/main" val="3508024393"/>
                  </a:ext>
                </a:extLst>
              </a:tr>
            </a:tbl>
          </a:graphicData>
        </a:graphic>
      </p:graphicFrame>
      <p:grpSp>
        <p:nvGrpSpPr>
          <p:cNvPr id="3" name="Group 2">
            <a:extLst>
              <a:ext uri="{FF2B5EF4-FFF2-40B4-BE49-F238E27FC236}">
                <a16:creationId xmlns:a16="http://schemas.microsoft.com/office/drawing/2014/main" id="{148AD20D-C586-9F1F-B6B0-48C75FCC65CD}"/>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51AB335E-7476-18E9-8DD5-7A6201985951}"/>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56B7DD1A-A090-2CC3-A909-C0A1929D9615}"/>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643C8C4C-A138-69EB-3853-C5D90E848D12}"/>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3" name="TextBox 12">
            <a:extLst>
              <a:ext uri="{FF2B5EF4-FFF2-40B4-BE49-F238E27FC236}">
                <a16:creationId xmlns:a16="http://schemas.microsoft.com/office/drawing/2014/main" id="{709416D4-5E55-AF89-B1AF-7C21B26A230F}"/>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What is a GHG inventory?</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11253004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38CF3D-DF91-E568-06EE-92B8EE5CA13F}"/>
              </a:ext>
            </a:extLst>
          </p:cNvPr>
          <p:cNvPicPr>
            <a:picLocks noChangeAspect="1"/>
          </p:cNvPicPr>
          <p:nvPr/>
        </p:nvPicPr>
        <p:blipFill rotWithShape="1">
          <a:blip r:embed="rId3"/>
          <a:srcRect t="1762" r="29808" b="-2823"/>
          <a:stretch/>
        </p:blipFill>
        <p:spPr>
          <a:xfrm>
            <a:off x="0" y="2010335"/>
            <a:ext cx="8557858" cy="3591568"/>
          </a:xfrm>
          <a:prstGeom prst="rect">
            <a:avLst/>
          </a:prstGeom>
        </p:spPr>
      </p:pic>
      <p:sp>
        <p:nvSpPr>
          <p:cNvPr id="6" name="TextBox 5">
            <a:extLst>
              <a:ext uri="{FF2B5EF4-FFF2-40B4-BE49-F238E27FC236}">
                <a16:creationId xmlns:a16="http://schemas.microsoft.com/office/drawing/2014/main" id="{BDF3C2A3-E78C-A000-0688-1B2639E90351}"/>
              </a:ext>
            </a:extLst>
          </p:cNvPr>
          <p:cNvSpPr txBox="1"/>
          <p:nvPr/>
        </p:nvSpPr>
        <p:spPr>
          <a:xfrm>
            <a:off x="8561753" y="1712834"/>
            <a:ext cx="362863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600"/>
              </a:spcAft>
              <a:buFont typeface="Arial"/>
              <a:buChar char="•"/>
            </a:pPr>
            <a:r>
              <a:rPr lang="en-US" sz="2000">
                <a:cs typeface="Calibri"/>
              </a:rPr>
              <a:t>Includes activities within calendar year 2022</a:t>
            </a:r>
          </a:p>
          <a:p>
            <a:pPr marL="285750" indent="-285750">
              <a:spcAft>
                <a:spcPts val="600"/>
              </a:spcAft>
              <a:buFont typeface="Arial"/>
              <a:buChar char="•"/>
            </a:pPr>
            <a:r>
              <a:rPr lang="en-US" sz="2000">
                <a:cs typeface="Calibri"/>
              </a:rPr>
              <a:t>Activities within the city’s geographic boundary</a:t>
            </a:r>
          </a:p>
          <a:p>
            <a:pPr marL="285750" indent="-285750">
              <a:spcAft>
                <a:spcPts val="600"/>
              </a:spcAft>
              <a:buFont typeface="Arial"/>
              <a:buChar char="•"/>
            </a:pPr>
            <a:r>
              <a:rPr lang="en-US" sz="2000">
                <a:cs typeface="Calibri"/>
              </a:rPr>
              <a:t>Follows Washington State Department of Commerce requirements</a:t>
            </a:r>
          </a:p>
          <a:p>
            <a:pPr marL="285750" indent="-285750">
              <a:spcAft>
                <a:spcPts val="600"/>
              </a:spcAft>
              <a:buFont typeface="Arial"/>
              <a:buChar char="•"/>
            </a:pPr>
            <a:r>
              <a:rPr lang="en-US" sz="2000">
                <a:cs typeface="Calibri"/>
              </a:rPr>
              <a:t>Includes all residential energy sources, transportation, waste, and the conversion of land to make the city in the first place.</a:t>
            </a:r>
          </a:p>
          <a:p>
            <a:pPr marL="285750" indent="-285750">
              <a:buFont typeface="Arial"/>
              <a:buChar char="•"/>
            </a:pPr>
            <a:endParaRPr lang="en-US" sz="2000">
              <a:cs typeface="Calibri"/>
            </a:endParaRPr>
          </a:p>
        </p:txBody>
      </p:sp>
      <p:grpSp>
        <p:nvGrpSpPr>
          <p:cNvPr id="3" name="Group 2">
            <a:extLst>
              <a:ext uri="{FF2B5EF4-FFF2-40B4-BE49-F238E27FC236}">
                <a16:creationId xmlns:a16="http://schemas.microsoft.com/office/drawing/2014/main" id="{158C53DF-AFF5-B94D-730B-A12E70B2ACD4}"/>
              </a:ext>
            </a:extLst>
          </p:cNvPr>
          <p:cNvGrpSpPr/>
          <p:nvPr/>
        </p:nvGrpSpPr>
        <p:grpSpPr>
          <a:xfrm>
            <a:off x="0" y="0"/>
            <a:ext cx="12192000" cy="1183640"/>
            <a:chOff x="0" y="0"/>
            <a:chExt cx="12192000" cy="1183640"/>
          </a:xfrm>
        </p:grpSpPr>
        <p:sp>
          <p:nvSpPr>
            <p:cNvPr id="7" name="Rectangle 6">
              <a:extLst>
                <a:ext uri="{FF2B5EF4-FFF2-40B4-BE49-F238E27FC236}">
                  <a16:creationId xmlns:a16="http://schemas.microsoft.com/office/drawing/2014/main" id="{29C3A55D-6CCA-F7A4-E376-470B0B4BDBAB}"/>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F9115B01-E31A-C5CB-F36A-C67EE9B5C97D}"/>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2" name="Rectangle 11">
              <a:extLst>
                <a:ext uri="{FF2B5EF4-FFF2-40B4-BE49-F238E27FC236}">
                  <a16:creationId xmlns:a16="http://schemas.microsoft.com/office/drawing/2014/main" id="{003A761B-5DCD-1AC0-E40E-D9FBED16E5C7}"/>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3" name="TextBox 12">
            <a:extLst>
              <a:ext uri="{FF2B5EF4-FFF2-40B4-BE49-F238E27FC236}">
                <a16:creationId xmlns:a16="http://schemas.microsoft.com/office/drawing/2014/main" id="{104651CC-07FF-F605-0C24-2BBDD19A6691}"/>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What’s included?</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282101334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3E0904-1102-8C4D-A554-3E317FABE907}"/>
              </a:ext>
            </a:extLst>
          </p:cNvPr>
          <p:cNvSpPr txBox="1">
            <a:spLocks/>
          </p:cNvSpPr>
          <p:nvPr/>
        </p:nvSpPr>
        <p:spPr>
          <a:xfrm>
            <a:off x="856645" y="1508532"/>
            <a:ext cx="4919524" cy="5060137"/>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1000"/>
              </a:spcAft>
              <a:buFont typeface="Arial"/>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spcAft>
                <a:spcPts val="1000"/>
              </a:spcAft>
              <a:buFont typeface="Arial"/>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spcAft>
                <a:spcPts val="1000"/>
              </a:spcAft>
              <a:buFont typeface="Arial"/>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spcAft>
                <a:spcPts val="1000"/>
              </a:spcAft>
              <a:buFont typeface="Arial"/>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000" b="1" kern="1200">
                <a:solidFill>
                  <a:srgbClr val="28A8DD"/>
                </a:solidFill>
                <a:latin typeface="+mn-lt"/>
                <a:ea typeface="Arial" charset="0"/>
                <a:cs typeface="Arial" charset="0"/>
              </a:rPr>
              <a:t>A Metric Ton of Carbon Dioxide Equivalent – a way to normalize GHG gases to CO</a:t>
            </a:r>
            <a:r>
              <a:rPr lang="en-US" sz="2000" b="1" kern="1200" baseline="-25000">
                <a:solidFill>
                  <a:srgbClr val="28A8DD"/>
                </a:solidFill>
                <a:latin typeface="+mn-lt"/>
                <a:ea typeface="Arial" charset="0"/>
                <a:cs typeface="Arial" charset="0"/>
              </a:rPr>
              <a:t>2</a:t>
            </a:r>
            <a:r>
              <a:rPr lang="en-US" sz="2000" b="1" kern="1200">
                <a:solidFill>
                  <a:srgbClr val="28A8DD"/>
                </a:solidFill>
                <a:latin typeface="+mn-lt"/>
                <a:ea typeface="Arial" charset="0"/>
                <a:cs typeface="Arial" charset="0"/>
              </a:rPr>
              <a:t>. </a:t>
            </a:r>
          </a:p>
          <a:p>
            <a:pPr marL="0" indent="0">
              <a:buNone/>
            </a:pPr>
            <a:r>
              <a:rPr lang="en-US" sz="2000" b="0" kern="1200">
                <a:latin typeface="+mn-lt"/>
                <a:ea typeface="Arial" charset="0"/>
                <a:cs typeface="Arial" charset="0"/>
              </a:rPr>
              <a:t>One MT CO</a:t>
            </a:r>
            <a:r>
              <a:rPr lang="en-US" sz="2000" b="0" kern="1200" baseline="-25000">
                <a:latin typeface="+mn-lt"/>
                <a:ea typeface="Arial" charset="0"/>
                <a:cs typeface="Arial" charset="0"/>
              </a:rPr>
              <a:t>2</a:t>
            </a:r>
            <a:r>
              <a:rPr lang="en-US" sz="2000" b="0" kern="1200">
                <a:latin typeface="+mn-lt"/>
                <a:ea typeface="Arial" charset="0"/>
                <a:cs typeface="Arial" charset="0"/>
              </a:rPr>
              <a:t>e is equal to any one of the following:*</a:t>
            </a:r>
          </a:p>
          <a:p>
            <a:r>
              <a:rPr lang="en-US" sz="2000" b="0" kern="1200">
                <a:latin typeface="+mn-lt"/>
                <a:ea typeface="Arial" charset="0"/>
                <a:cs typeface="Arial" charset="0"/>
              </a:rPr>
              <a:t>One passenger vehicle driven 2,500 miles</a:t>
            </a:r>
          </a:p>
          <a:p>
            <a:r>
              <a:rPr lang="en-US" sz="2000" b="0" kern="1200">
                <a:latin typeface="+mn-lt"/>
                <a:ea typeface="Arial" charset="0"/>
                <a:cs typeface="Arial" charset="0"/>
              </a:rPr>
              <a:t>13% of one US home’s energy use for a year</a:t>
            </a:r>
          </a:p>
          <a:p>
            <a:r>
              <a:rPr lang="en-US" sz="2000" b="0" kern="1200">
                <a:latin typeface="+mn-lt"/>
                <a:ea typeface="Arial" charset="0"/>
                <a:cs typeface="Arial" charset="0"/>
              </a:rPr>
              <a:t>46 propane cylinders for home BBQs</a:t>
            </a:r>
          </a:p>
          <a:p>
            <a:r>
              <a:rPr lang="en-US" sz="2000" b="0" kern="1200">
                <a:latin typeface="+mn-lt"/>
                <a:ea typeface="Arial" charset="0"/>
                <a:cs typeface="Arial" charset="0"/>
              </a:rPr>
              <a:t>1.2 acres of forest sequestration for 1 year</a:t>
            </a:r>
          </a:p>
          <a:p>
            <a:pPr marL="0" indent="0">
              <a:buNone/>
            </a:pPr>
            <a:r>
              <a:rPr lang="en-US" sz="1600" b="0" kern="1200">
                <a:latin typeface="+mn-lt"/>
                <a:ea typeface="Arial" charset="0"/>
                <a:cs typeface="Arial" charset="0"/>
              </a:rPr>
              <a:t>*Calculated using </a:t>
            </a:r>
            <a:r>
              <a:rPr lang="en-US" sz="1600" b="0" kern="1200">
                <a:solidFill>
                  <a:srgbClr val="28A8DD"/>
                </a:solidFill>
                <a:latin typeface="+mn-lt"/>
                <a:ea typeface="Arial" charset="0"/>
                <a:cs typeface="Arial" charset="0"/>
                <a:hlinkClick r:id="rId3">
                  <a:extLst>
                    <a:ext uri="{A12FA001-AC4F-418D-AE19-62706E023703}">
                      <ahyp:hlinkClr xmlns:ahyp="http://schemas.microsoft.com/office/drawing/2018/hyperlinkcolor" val="tx"/>
                    </a:ext>
                  </a:extLst>
                </a:hlinkClick>
              </a:rPr>
              <a:t>EPA’s GHG Equivalencies Calculator</a:t>
            </a:r>
            <a:endParaRPr lang="en-US" sz="1600" b="0" kern="1200">
              <a:solidFill>
                <a:srgbClr val="28A8DD"/>
              </a:solidFill>
              <a:latin typeface="+mn-lt"/>
              <a:ea typeface="Arial" charset="0"/>
              <a:cs typeface="Arial" charset="0"/>
            </a:endParaRPr>
          </a:p>
        </p:txBody>
      </p:sp>
      <p:pic>
        <p:nvPicPr>
          <p:cNvPr id="12" name="Picture 11" descr="4103020116_c3ec886a90_b">
            <a:extLst>
              <a:ext uri="{FF2B5EF4-FFF2-40B4-BE49-F238E27FC236}">
                <a16:creationId xmlns:a16="http://schemas.microsoft.com/office/drawing/2014/main" id="{D56C9DE2-2D3D-F573-ACE0-A8F124D57B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427" r="29868" b="-2"/>
          <a:stretch/>
        </p:blipFill>
        <p:spPr bwMode="auto">
          <a:xfrm>
            <a:off x="6738281" y="1410840"/>
            <a:ext cx="4921040" cy="5060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8D385DDF-6290-A278-903D-17DA34B93EB8}"/>
              </a:ext>
            </a:extLst>
          </p:cNvPr>
          <p:cNvGrpSpPr/>
          <p:nvPr/>
        </p:nvGrpSpPr>
        <p:grpSpPr>
          <a:xfrm>
            <a:off x="0" y="0"/>
            <a:ext cx="12192000" cy="1183640"/>
            <a:chOff x="0" y="0"/>
            <a:chExt cx="12192000" cy="1183640"/>
          </a:xfrm>
        </p:grpSpPr>
        <p:sp>
          <p:nvSpPr>
            <p:cNvPr id="5" name="Rectangle 4">
              <a:extLst>
                <a:ext uri="{FF2B5EF4-FFF2-40B4-BE49-F238E27FC236}">
                  <a16:creationId xmlns:a16="http://schemas.microsoft.com/office/drawing/2014/main" id="{041E947F-8C4F-D724-59D8-9EB4A2A62588}"/>
                </a:ext>
              </a:extLst>
            </p:cNvPr>
            <p:cNvSpPr/>
            <p:nvPr/>
          </p:nvSpPr>
          <p:spPr>
            <a:xfrm>
              <a:off x="0" y="498236"/>
              <a:ext cx="12192000" cy="685404"/>
            </a:xfrm>
            <a:prstGeom prst="rect">
              <a:avLst/>
            </a:prstGeom>
            <a:solidFill>
              <a:srgbClr val="28A8D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6" name="Rectangle 5">
              <a:extLst>
                <a:ext uri="{FF2B5EF4-FFF2-40B4-BE49-F238E27FC236}">
                  <a16:creationId xmlns:a16="http://schemas.microsoft.com/office/drawing/2014/main" id="{D3DCB1F5-7EB0-6D9B-EEC4-03EF90A10699}"/>
                </a:ext>
              </a:extLst>
            </p:cNvPr>
            <p:cNvSpPr/>
            <p:nvPr/>
          </p:nvSpPr>
          <p:spPr>
            <a:xfrm>
              <a:off x="0" y="0"/>
              <a:ext cx="12192000" cy="420876"/>
            </a:xfrm>
            <a:prstGeom prst="rect">
              <a:avLst/>
            </a:prstGeom>
            <a:solidFill>
              <a:srgbClr val="02358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sp>
          <p:nvSpPr>
            <p:cNvPr id="11" name="Rectangle 10">
              <a:extLst>
                <a:ext uri="{FF2B5EF4-FFF2-40B4-BE49-F238E27FC236}">
                  <a16:creationId xmlns:a16="http://schemas.microsoft.com/office/drawing/2014/main" id="{294C8A4A-9F71-1470-63C9-89BA4F3910F1}"/>
                </a:ext>
              </a:extLst>
            </p:cNvPr>
            <p:cNvSpPr/>
            <p:nvPr/>
          </p:nvSpPr>
          <p:spPr>
            <a:xfrm>
              <a:off x="0" y="420876"/>
              <a:ext cx="12192000" cy="77360"/>
            </a:xfrm>
            <a:prstGeom prst="rect">
              <a:avLst/>
            </a:prstGeom>
            <a:solidFill>
              <a:srgbClr val="3ED1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
                <a:latin typeface="Arial" panose="020B0604020202020204" pitchFamily="34" charset="0"/>
              </a:endParaRPr>
            </a:p>
          </p:txBody>
        </p:sp>
      </p:grpSp>
      <p:sp>
        <p:nvSpPr>
          <p:cNvPr id="13" name="TextBox 12">
            <a:extLst>
              <a:ext uri="{FF2B5EF4-FFF2-40B4-BE49-F238E27FC236}">
                <a16:creationId xmlns:a16="http://schemas.microsoft.com/office/drawing/2014/main" id="{FAD4BC31-DE43-0A2F-EB29-2A251641618C}"/>
              </a:ext>
            </a:extLst>
          </p:cNvPr>
          <p:cNvSpPr txBox="1"/>
          <p:nvPr/>
        </p:nvSpPr>
        <p:spPr>
          <a:xfrm>
            <a:off x="658946" y="420876"/>
            <a:ext cx="11008797" cy="76944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What is 1 MT CO</a:t>
            </a:r>
            <a:r>
              <a:rPr kumimoji="0" lang="en-US" sz="4400" i="0" u="none" strike="noStrike" kern="1200" cap="none" spc="0" normalizeH="0" baseline="-25000" noProof="0">
                <a:ln>
                  <a:noFill/>
                </a:ln>
                <a:solidFill>
                  <a:schemeClr val="bg1"/>
                </a:solidFill>
                <a:effectLst/>
                <a:uLnTx/>
                <a:uFillTx/>
                <a:latin typeface="Franklin Gothic Demi Cond" panose="020B0706030402020204" pitchFamily="34" charset="0"/>
                <a:cs typeface="Arial"/>
              </a:rPr>
              <a:t>2</a:t>
            </a:r>
            <a:r>
              <a:rPr kumimoji="0" lang="en-US" sz="4400" i="0" u="none" strike="noStrike" kern="1200" cap="none" spc="0" normalizeH="0" baseline="0" noProof="0">
                <a:ln>
                  <a:noFill/>
                </a:ln>
                <a:solidFill>
                  <a:schemeClr val="bg1"/>
                </a:solidFill>
                <a:effectLst/>
                <a:uLnTx/>
                <a:uFillTx/>
                <a:latin typeface="Franklin Gothic Demi Cond" panose="020B0706030402020204" pitchFamily="34" charset="0"/>
                <a:cs typeface="Arial"/>
              </a:rPr>
              <a:t>e? </a:t>
            </a:r>
            <a:endParaRPr kumimoji="0" lang="en-US" sz="1800" i="0" u="none" strike="noStrike" kern="1200" cap="none" spc="0" normalizeH="0" baseline="0" noProof="0">
              <a:ln>
                <a:noFill/>
              </a:ln>
              <a:solidFill>
                <a:schemeClr val="bg1"/>
              </a:solidFill>
              <a:effectLst/>
              <a:uLnTx/>
              <a:uFillTx/>
              <a:latin typeface="Franklin Gothic Demi Cond" panose="020B0706030402020204" pitchFamily="34" charset="0"/>
            </a:endParaRPr>
          </a:p>
        </p:txBody>
      </p:sp>
    </p:spTree>
    <p:extLst>
      <p:ext uri="{BB962C8B-B14F-4D97-AF65-F5344CB8AC3E}">
        <p14:creationId xmlns:p14="http://schemas.microsoft.com/office/powerpoint/2010/main" val="166708217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5cbb803-0197-442f-8f90-cbf69c7b1f3a" xsi:nil="true"/>
    <lcf76f155ced4ddcb4097134ff3c332f xmlns="e0d16ddb-8cae-4e46-9fc3-9e00d73faac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CDB6D6E9459E044B5FCDDE0A421B13E" ma:contentTypeVersion="14" ma:contentTypeDescription="Create a new document." ma:contentTypeScope="" ma:versionID="a3a175649eaeab3f2fa701b2a53df098">
  <xsd:schema xmlns:xsd="http://www.w3.org/2001/XMLSchema" xmlns:xs="http://www.w3.org/2001/XMLSchema" xmlns:p="http://schemas.microsoft.com/office/2006/metadata/properties" xmlns:ns2="e0d16ddb-8cae-4e46-9fc3-9e00d73faac5" xmlns:ns3="55cbb803-0197-442f-8f90-cbf69c7b1f3a" targetNamespace="http://schemas.microsoft.com/office/2006/metadata/properties" ma:root="true" ma:fieldsID="10c5f13bfad320e8adef4e6d71fe9ae9" ns2:_="" ns3:_="">
    <xsd:import namespace="e0d16ddb-8cae-4e46-9fc3-9e00d73faac5"/>
    <xsd:import namespace="55cbb803-0197-442f-8f90-cbf69c7b1f3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d16ddb-8cae-4e46-9fc3-9e00d73faa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2c0095f-72ec-4034-b475-67bd0a78abb1"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cbb803-0197-442f-8f90-cbf69c7b1f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972dee2-52de-4425-af8e-632c5bd0ea96}" ma:internalName="TaxCatchAll" ma:showField="CatchAllData" ma:web="55cbb803-0197-442f-8f90-cbf69c7b1f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46E34-28E9-4495-B465-7A7631671074}">
  <ds:schemaRefs>
    <ds:schemaRef ds:uri="http://schemas.microsoft.com/sharepoint/v3/contenttype/forms"/>
  </ds:schemaRefs>
</ds:datastoreItem>
</file>

<file path=customXml/itemProps2.xml><?xml version="1.0" encoding="utf-8"?>
<ds:datastoreItem xmlns:ds="http://schemas.openxmlformats.org/officeDocument/2006/customXml" ds:itemID="{5350FF0C-B071-46EB-98BE-94E84447DB6C}">
  <ds:schemaRefs>
    <ds:schemaRef ds:uri="2dbb8ce1-bbea-4ed8-97e0-3046ab608ff2"/>
    <ds:schemaRef ds:uri="49974a5a-588e-4943-b20e-7634b17ee9df"/>
    <ds:schemaRef ds:uri="55cbb803-0197-442f-8f90-cbf69c7b1f3a"/>
    <ds:schemaRef ds:uri="e0d16ddb-8cae-4e46-9fc3-9e00d73faa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A88CCFF-231B-45C6-9E7A-337986FBF460}">
  <ds:schemaRefs>
    <ds:schemaRef ds:uri="55cbb803-0197-442f-8f90-cbf69c7b1f3a"/>
    <ds:schemaRef ds:uri="e0d16ddb-8cae-4e46-9fc3-9e00d73faa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9953e74-0dca-4dcd-9abe-6415f67c005d}" enabled="0" method="" siteId="{09953e74-0dca-4dcd-9abe-6415f67c005d}" removed="1"/>
</clbl:labelList>
</file>

<file path=docProps/app.xml><?xml version="1.0" encoding="utf-8"?>
<Properties xmlns="http://schemas.openxmlformats.org/officeDocument/2006/extended-properties" xmlns:vt="http://schemas.openxmlformats.org/officeDocument/2006/docPropsVTypes">
  <TotalTime>20</TotalTime>
  <Words>1893</Words>
  <Application>Microsoft Office PowerPoint</Application>
  <PresentationFormat>Widescreen</PresentationFormat>
  <Paragraphs>285</Paragraphs>
  <Slides>24</Slides>
  <Notes>19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24</vt:i4>
      </vt:variant>
    </vt:vector>
  </HeadingPairs>
  <TitlesOfParts>
    <vt:vector size="39" baseType="lpstr">
      <vt:lpstr>Aptos</vt:lpstr>
      <vt:lpstr>Arial</vt:lpstr>
      <vt:lpstr>Arial Nova Light</vt:lpstr>
      <vt:lpstr>Arial,Sans-Serif</vt:lpstr>
      <vt:lpstr>Calibri</vt:lpstr>
      <vt:lpstr>Calibri Light</vt:lpstr>
      <vt:lpstr>Franklin Gothic Demi Cond</vt:lpstr>
      <vt:lpstr>MrEavesXLSanNarOT</vt:lpstr>
      <vt:lpstr>MrEavesXLSanNarOTLight</vt:lpstr>
      <vt:lpstr>MrEavesXLSanNarOTUltra</vt:lpstr>
      <vt:lpstr>Segoe UI Light</vt:lpstr>
      <vt:lpstr>Symbol</vt:lpstr>
      <vt:lpstr>Wingdings</vt:lpstr>
      <vt:lpstr>Office Theme</vt:lpstr>
      <vt:lpstr>1_Office Theme</vt:lpstr>
      <vt:lpstr>Liberty Lake 2026 Comprehensive Plan &amp; Climate Element Update</vt:lpstr>
      <vt:lpstr>PowerPoint Presentation</vt:lpstr>
      <vt:lpstr>OVERVIEW OF CLIMATE ELEMENT</vt:lpstr>
      <vt:lpstr>PowerPoint Presentation</vt:lpstr>
      <vt:lpstr>PowerPoint Presentation</vt:lpstr>
      <vt:lpstr>GHG EMISSIONS SUB-ELEMENT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Anacortes 2025 Comprehensive Plan Update</dc:title>
  <dc:creator>Markus Johnson</dc:creator>
  <cp:lastModifiedBy>David Goehner</cp:lastModifiedBy>
  <cp:revision>3</cp:revision>
  <dcterms:created xsi:type="dcterms:W3CDTF">2024-05-22T23:32:47Z</dcterms:created>
  <dcterms:modified xsi:type="dcterms:W3CDTF">2024-10-15T23:21:20Z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0x010100CCDB6D6E9459E044B5FCDDE0A421B13E</vt:lpwstr>
  </property>
</Properties>
</file>