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57" r:id="rId3"/>
    <p:sldId id="258" r:id="rId4"/>
    <p:sldId id="259" r:id="rId5"/>
    <p:sldId id="260" r:id="rId6"/>
    <p:sldId id="261" r:id="rId7"/>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p:cViewPr varScale="1">
        <p:scale>
          <a:sx n="112" d="100"/>
          <a:sy n="112" d="100"/>
        </p:scale>
        <p:origin x="43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61BA3F-001D-4AB7-9420-8DD6D98063A5}"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EDC49B07-C548-4A38-B8B2-E5742815EE79}">
      <dgm:prSet phldrT="[Text]" custT="1"/>
      <dgm:spPr/>
      <dgm:t>
        <a:bodyPr/>
        <a:lstStyle/>
        <a:p>
          <a:r>
            <a:rPr lang="en-US" sz="1400" b="1" dirty="0"/>
            <a:t>Market Data</a:t>
          </a:r>
        </a:p>
      </dgm:t>
    </dgm:pt>
    <dgm:pt modelId="{AB859A76-9640-4519-9C67-4C7D5578D469}" type="parTrans" cxnId="{64A64E77-703F-48C2-A6F6-59911DF203BD}">
      <dgm:prSet/>
      <dgm:spPr/>
      <dgm:t>
        <a:bodyPr/>
        <a:lstStyle/>
        <a:p>
          <a:endParaRPr lang="en-US"/>
        </a:p>
      </dgm:t>
    </dgm:pt>
    <dgm:pt modelId="{9A53DB36-2EF5-43FA-B829-06E711839243}" type="sibTrans" cxnId="{64A64E77-703F-48C2-A6F6-59911DF203BD}">
      <dgm:prSet/>
      <dgm:spPr/>
      <dgm:t>
        <a:bodyPr/>
        <a:lstStyle/>
        <a:p>
          <a:endParaRPr lang="en-US"/>
        </a:p>
      </dgm:t>
    </dgm:pt>
    <dgm:pt modelId="{60163BC0-E394-4CD3-91DE-D547E115E34F}">
      <dgm:prSet phldrT="[Text]" custT="1"/>
      <dgm:spPr/>
      <dgm:t>
        <a:bodyPr/>
        <a:lstStyle/>
        <a:p>
          <a:r>
            <a:rPr lang="en-US" sz="1400" b="1" dirty="0"/>
            <a:t>Recommendation</a:t>
          </a:r>
        </a:p>
      </dgm:t>
    </dgm:pt>
    <dgm:pt modelId="{84F6BFDD-BE96-441A-BF2F-2D16E834B51E}" type="parTrans" cxnId="{44CCF257-3BC6-4071-B2D8-06F0C72FDD50}">
      <dgm:prSet/>
      <dgm:spPr/>
      <dgm:t>
        <a:bodyPr/>
        <a:lstStyle/>
        <a:p>
          <a:endParaRPr lang="en-US"/>
        </a:p>
      </dgm:t>
    </dgm:pt>
    <dgm:pt modelId="{9AB73151-F77F-499E-A829-C648B8E7F42E}" type="sibTrans" cxnId="{44CCF257-3BC6-4071-B2D8-06F0C72FDD50}">
      <dgm:prSet/>
      <dgm:spPr/>
      <dgm:t>
        <a:bodyPr/>
        <a:lstStyle/>
        <a:p>
          <a:endParaRPr lang="en-US"/>
        </a:p>
      </dgm:t>
    </dgm:pt>
    <dgm:pt modelId="{4086279B-A25E-4EE5-BEA6-635C1E66D0B3}">
      <dgm:prSet phldrT="[Text]" custT="1"/>
      <dgm:spPr/>
      <dgm:t>
        <a:bodyPr/>
        <a:lstStyle/>
        <a:p>
          <a:r>
            <a:rPr lang="en-US" sz="1400" b="1" dirty="0"/>
            <a:t>Objective</a:t>
          </a:r>
        </a:p>
      </dgm:t>
    </dgm:pt>
    <dgm:pt modelId="{7A884108-7063-42DC-8166-201B0C3F17D2}" type="parTrans" cxnId="{B2832C63-D5E4-453E-BEE0-33D7E591A872}">
      <dgm:prSet/>
      <dgm:spPr/>
      <dgm:t>
        <a:bodyPr/>
        <a:lstStyle/>
        <a:p>
          <a:endParaRPr lang="en-US"/>
        </a:p>
      </dgm:t>
    </dgm:pt>
    <dgm:pt modelId="{E50E46CE-030B-4B22-880C-8DCE00638A60}" type="sibTrans" cxnId="{B2832C63-D5E4-453E-BEE0-33D7E591A872}">
      <dgm:prSet/>
      <dgm:spPr/>
      <dgm:t>
        <a:bodyPr/>
        <a:lstStyle/>
        <a:p>
          <a:endParaRPr lang="en-US"/>
        </a:p>
      </dgm:t>
    </dgm:pt>
    <dgm:pt modelId="{C989C8E3-C981-4EF7-A3B5-AA668DB154E6}">
      <dgm:prSet phldrT="[Text]" custT="1"/>
      <dgm:spPr/>
      <dgm:t>
        <a:bodyPr/>
        <a:lstStyle/>
        <a:p>
          <a:r>
            <a:rPr lang="en-US" sz="1400" b="1" dirty="0"/>
            <a:t>Job Role</a:t>
          </a:r>
        </a:p>
      </dgm:t>
    </dgm:pt>
    <dgm:pt modelId="{2C080DC8-5F03-4FC8-8A0D-60B90E035277}" type="sibTrans" cxnId="{C5FD44CE-9B4B-4F33-AA98-EB92F15D75E6}">
      <dgm:prSet/>
      <dgm:spPr/>
      <dgm:t>
        <a:bodyPr/>
        <a:lstStyle/>
        <a:p>
          <a:endParaRPr lang="en-US"/>
        </a:p>
      </dgm:t>
    </dgm:pt>
    <dgm:pt modelId="{464471BA-5EC4-42EB-967D-9A7E4238A12C}" type="parTrans" cxnId="{C5FD44CE-9B4B-4F33-AA98-EB92F15D75E6}">
      <dgm:prSet/>
      <dgm:spPr/>
      <dgm:t>
        <a:bodyPr/>
        <a:lstStyle/>
        <a:p>
          <a:endParaRPr lang="en-US"/>
        </a:p>
      </dgm:t>
    </dgm:pt>
    <dgm:pt modelId="{BB2F5F84-A994-43AB-97C5-502BE8AE1048}" type="pres">
      <dgm:prSet presAssocID="{CF61BA3F-001D-4AB7-9420-8DD6D98063A5}" presName="Name0" presStyleCnt="0">
        <dgm:presLayoutVars>
          <dgm:dir/>
          <dgm:animLvl val="lvl"/>
          <dgm:resizeHandles val="exact"/>
        </dgm:presLayoutVars>
      </dgm:prSet>
      <dgm:spPr/>
    </dgm:pt>
    <dgm:pt modelId="{5609D94F-4CA0-4572-8307-EA65BD36F807}" type="pres">
      <dgm:prSet presAssocID="{4086279B-A25E-4EE5-BEA6-635C1E66D0B3}" presName="parTxOnly" presStyleLbl="node1" presStyleIdx="0" presStyleCnt="4">
        <dgm:presLayoutVars>
          <dgm:chMax val="0"/>
          <dgm:chPref val="0"/>
          <dgm:bulletEnabled val="1"/>
        </dgm:presLayoutVars>
      </dgm:prSet>
      <dgm:spPr/>
    </dgm:pt>
    <dgm:pt modelId="{7F4F6477-9099-4717-9FEA-311126B41D5F}" type="pres">
      <dgm:prSet presAssocID="{E50E46CE-030B-4B22-880C-8DCE00638A60}" presName="parTxOnlySpace" presStyleCnt="0"/>
      <dgm:spPr/>
    </dgm:pt>
    <dgm:pt modelId="{CAF5262E-C291-4817-9AEA-95D8736ED333}" type="pres">
      <dgm:prSet presAssocID="{C989C8E3-C981-4EF7-A3B5-AA668DB154E6}" presName="parTxOnly" presStyleLbl="node1" presStyleIdx="1" presStyleCnt="4">
        <dgm:presLayoutVars>
          <dgm:chMax val="0"/>
          <dgm:chPref val="0"/>
          <dgm:bulletEnabled val="1"/>
        </dgm:presLayoutVars>
      </dgm:prSet>
      <dgm:spPr/>
    </dgm:pt>
    <dgm:pt modelId="{7F39BDFD-B2F2-44AA-860F-724C717CF1B1}" type="pres">
      <dgm:prSet presAssocID="{2C080DC8-5F03-4FC8-8A0D-60B90E035277}" presName="parTxOnlySpace" presStyleCnt="0"/>
      <dgm:spPr/>
    </dgm:pt>
    <dgm:pt modelId="{6B7D6C7D-FA95-44B9-BB8A-2901919BD6CF}" type="pres">
      <dgm:prSet presAssocID="{EDC49B07-C548-4A38-B8B2-E5742815EE79}" presName="parTxOnly" presStyleLbl="node1" presStyleIdx="2" presStyleCnt="4">
        <dgm:presLayoutVars>
          <dgm:chMax val="0"/>
          <dgm:chPref val="0"/>
          <dgm:bulletEnabled val="1"/>
        </dgm:presLayoutVars>
      </dgm:prSet>
      <dgm:spPr/>
    </dgm:pt>
    <dgm:pt modelId="{2C69B154-4866-4554-8DB6-CDB1905F3621}" type="pres">
      <dgm:prSet presAssocID="{9A53DB36-2EF5-43FA-B829-06E711839243}" presName="parTxOnlySpace" presStyleCnt="0"/>
      <dgm:spPr/>
    </dgm:pt>
    <dgm:pt modelId="{F17A64A5-07B6-4ADE-9FCF-49BA42E203D4}" type="pres">
      <dgm:prSet presAssocID="{60163BC0-E394-4CD3-91DE-D547E115E34F}" presName="parTxOnly" presStyleLbl="node1" presStyleIdx="3" presStyleCnt="4">
        <dgm:presLayoutVars>
          <dgm:chMax val="0"/>
          <dgm:chPref val="0"/>
          <dgm:bulletEnabled val="1"/>
        </dgm:presLayoutVars>
      </dgm:prSet>
      <dgm:spPr/>
    </dgm:pt>
  </dgm:ptLst>
  <dgm:cxnLst>
    <dgm:cxn modelId="{A2AE193B-5855-4AE7-9F16-74B53272AEAF}" type="presOf" srcId="{C989C8E3-C981-4EF7-A3B5-AA668DB154E6}" destId="{CAF5262E-C291-4817-9AEA-95D8736ED333}" srcOrd="0" destOrd="0" presId="urn:microsoft.com/office/officeart/2005/8/layout/chevron1"/>
    <dgm:cxn modelId="{B2832C63-D5E4-453E-BEE0-33D7E591A872}" srcId="{CF61BA3F-001D-4AB7-9420-8DD6D98063A5}" destId="{4086279B-A25E-4EE5-BEA6-635C1E66D0B3}" srcOrd="0" destOrd="0" parTransId="{7A884108-7063-42DC-8166-201B0C3F17D2}" sibTransId="{E50E46CE-030B-4B22-880C-8DCE00638A60}"/>
    <dgm:cxn modelId="{F5ABBE6F-9D02-4C97-9DAF-8E24082482B7}" type="presOf" srcId="{60163BC0-E394-4CD3-91DE-D547E115E34F}" destId="{F17A64A5-07B6-4ADE-9FCF-49BA42E203D4}" srcOrd="0" destOrd="0" presId="urn:microsoft.com/office/officeart/2005/8/layout/chevron1"/>
    <dgm:cxn modelId="{64A64E77-703F-48C2-A6F6-59911DF203BD}" srcId="{CF61BA3F-001D-4AB7-9420-8DD6D98063A5}" destId="{EDC49B07-C548-4A38-B8B2-E5742815EE79}" srcOrd="2" destOrd="0" parTransId="{AB859A76-9640-4519-9C67-4C7D5578D469}" sibTransId="{9A53DB36-2EF5-43FA-B829-06E711839243}"/>
    <dgm:cxn modelId="{44CCF257-3BC6-4071-B2D8-06F0C72FDD50}" srcId="{CF61BA3F-001D-4AB7-9420-8DD6D98063A5}" destId="{60163BC0-E394-4CD3-91DE-D547E115E34F}" srcOrd="3" destOrd="0" parTransId="{84F6BFDD-BE96-441A-BF2F-2D16E834B51E}" sibTransId="{9AB73151-F77F-499E-A829-C648B8E7F42E}"/>
    <dgm:cxn modelId="{2444B1B3-A42A-4584-9103-F0836EBAC72C}" type="presOf" srcId="{CF61BA3F-001D-4AB7-9420-8DD6D98063A5}" destId="{BB2F5F84-A994-43AB-97C5-502BE8AE1048}" srcOrd="0" destOrd="0" presId="urn:microsoft.com/office/officeart/2005/8/layout/chevron1"/>
    <dgm:cxn modelId="{7726A6B9-5C22-4929-AE0A-D476757F4C95}" type="presOf" srcId="{4086279B-A25E-4EE5-BEA6-635C1E66D0B3}" destId="{5609D94F-4CA0-4572-8307-EA65BD36F807}" srcOrd="0" destOrd="0" presId="urn:microsoft.com/office/officeart/2005/8/layout/chevron1"/>
    <dgm:cxn modelId="{C5FD44CE-9B4B-4F33-AA98-EB92F15D75E6}" srcId="{CF61BA3F-001D-4AB7-9420-8DD6D98063A5}" destId="{C989C8E3-C981-4EF7-A3B5-AA668DB154E6}" srcOrd="1" destOrd="0" parTransId="{464471BA-5EC4-42EB-967D-9A7E4238A12C}" sibTransId="{2C080DC8-5F03-4FC8-8A0D-60B90E035277}"/>
    <dgm:cxn modelId="{44CA89F3-C517-4E5F-A093-E2BCD84443D5}" type="presOf" srcId="{EDC49B07-C548-4A38-B8B2-E5742815EE79}" destId="{6B7D6C7D-FA95-44B9-BB8A-2901919BD6CF}" srcOrd="0" destOrd="0" presId="urn:microsoft.com/office/officeart/2005/8/layout/chevron1"/>
    <dgm:cxn modelId="{1A83AE31-4F29-4250-A3C1-F82E88D70671}" type="presParOf" srcId="{BB2F5F84-A994-43AB-97C5-502BE8AE1048}" destId="{5609D94F-4CA0-4572-8307-EA65BD36F807}" srcOrd="0" destOrd="0" presId="urn:microsoft.com/office/officeart/2005/8/layout/chevron1"/>
    <dgm:cxn modelId="{F23A2892-262A-483D-8EEE-ADF3F525C564}" type="presParOf" srcId="{BB2F5F84-A994-43AB-97C5-502BE8AE1048}" destId="{7F4F6477-9099-4717-9FEA-311126B41D5F}" srcOrd="1" destOrd="0" presId="urn:microsoft.com/office/officeart/2005/8/layout/chevron1"/>
    <dgm:cxn modelId="{62E2789D-21FC-4D2D-AB29-875C2BE0BF73}" type="presParOf" srcId="{BB2F5F84-A994-43AB-97C5-502BE8AE1048}" destId="{CAF5262E-C291-4817-9AEA-95D8736ED333}" srcOrd="2" destOrd="0" presId="urn:microsoft.com/office/officeart/2005/8/layout/chevron1"/>
    <dgm:cxn modelId="{C95C7B72-043C-46D9-AAC1-FBE5FC28FCF4}" type="presParOf" srcId="{BB2F5F84-A994-43AB-97C5-502BE8AE1048}" destId="{7F39BDFD-B2F2-44AA-860F-724C717CF1B1}" srcOrd="3" destOrd="0" presId="urn:microsoft.com/office/officeart/2005/8/layout/chevron1"/>
    <dgm:cxn modelId="{8F903A65-6FDE-472E-9820-8C1110A6A187}" type="presParOf" srcId="{BB2F5F84-A994-43AB-97C5-502BE8AE1048}" destId="{6B7D6C7D-FA95-44B9-BB8A-2901919BD6CF}" srcOrd="4" destOrd="0" presId="urn:microsoft.com/office/officeart/2005/8/layout/chevron1"/>
    <dgm:cxn modelId="{27ED1E86-9986-405D-8DA0-6BDC219D9541}" type="presParOf" srcId="{BB2F5F84-A994-43AB-97C5-502BE8AE1048}" destId="{2C69B154-4866-4554-8DB6-CDB1905F3621}" srcOrd="5" destOrd="0" presId="urn:microsoft.com/office/officeart/2005/8/layout/chevron1"/>
    <dgm:cxn modelId="{1B0ACA28-D851-4D54-9486-73BD03D6DF06}" type="presParOf" srcId="{BB2F5F84-A994-43AB-97C5-502BE8AE1048}" destId="{F17A64A5-07B6-4ADE-9FCF-49BA42E203D4}"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09D94F-4CA0-4572-8307-EA65BD36F807}">
      <dsp:nvSpPr>
        <dsp:cNvPr id="0" name=""/>
        <dsp:cNvSpPr/>
      </dsp:nvSpPr>
      <dsp:spPr>
        <a:xfrm>
          <a:off x="4353" y="1000526"/>
          <a:ext cx="2534442" cy="1013777"/>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b="1" kern="1200" dirty="0"/>
            <a:t>Objective</a:t>
          </a:r>
        </a:p>
      </dsp:txBody>
      <dsp:txXfrm>
        <a:off x="511242" y="1000526"/>
        <a:ext cx="1520665" cy="1013777"/>
      </dsp:txXfrm>
    </dsp:sp>
    <dsp:sp modelId="{CAF5262E-C291-4817-9AEA-95D8736ED333}">
      <dsp:nvSpPr>
        <dsp:cNvPr id="0" name=""/>
        <dsp:cNvSpPr/>
      </dsp:nvSpPr>
      <dsp:spPr>
        <a:xfrm>
          <a:off x="2285352" y="1000526"/>
          <a:ext cx="2534442" cy="1013777"/>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b="1" kern="1200" dirty="0"/>
            <a:t>Job Role</a:t>
          </a:r>
        </a:p>
      </dsp:txBody>
      <dsp:txXfrm>
        <a:off x="2792241" y="1000526"/>
        <a:ext cx="1520665" cy="1013777"/>
      </dsp:txXfrm>
    </dsp:sp>
    <dsp:sp modelId="{6B7D6C7D-FA95-44B9-BB8A-2901919BD6CF}">
      <dsp:nvSpPr>
        <dsp:cNvPr id="0" name=""/>
        <dsp:cNvSpPr/>
      </dsp:nvSpPr>
      <dsp:spPr>
        <a:xfrm>
          <a:off x="4566350" y="1000526"/>
          <a:ext cx="2534442" cy="1013777"/>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b="1" kern="1200" dirty="0"/>
            <a:t>Market Data</a:t>
          </a:r>
        </a:p>
      </dsp:txBody>
      <dsp:txXfrm>
        <a:off x="5073239" y="1000526"/>
        <a:ext cx="1520665" cy="1013777"/>
      </dsp:txXfrm>
    </dsp:sp>
    <dsp:sp modelId="{F17A64A5-07B6-4ADE-9FCF-49BA42E203D4}">
      <dsp:nvSpPr>
        <dsp:cNvPr id="0" name=""/>
        <dsp:cNvSpPr/>
      </dsp:nvSpPr>
      <dsp:spPr>
        <a:xfrm>
          <a:off x="6847349" y="1000526"/>
          <a:ext cx="2534442" cy="1013777"/>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b="1" kern="1200" dirty="0"/>
            <a:t>Recommendation</a:t>
          </a:r>
        </a:p>
      </dsp:txBody>
      <dsp:txXfrm>
        <a:off x="7354238" y="1000526"/>
        <a:ext cx="1520665" cy="1013777"/>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7047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9538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44655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24041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60729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9106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6363522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591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53636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0818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9/25/2024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756922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96851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4030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9639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9/25/2024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4248795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9/25/2024</a:t>
            </a:fld>
            <a:endParaRPr lang="en-US" dirty="0"/>
          </a:p>
        </p:txBody>
      </p:sp>
    </p:spTree>
    <p:extLst>
      <p:ext uri="{BB962C8B-B14F-4D97-AF65-F5344CB8AC3E}">
        <p14:creationId xmlns:p14="http://schemas.microsoft.com/office/powerpoint/2010/main" val="3308227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9/25/2024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40783408"/>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DC3B9-6053-419F-9A97-E004C7021253}"/>
              </a:ext>
            </a:extLst>
          </p:cNvPr>
          <p:cNvSpPr>
            <a:spLocks noGrp="1"/>
          </p:cNvSpPr>
          <p:nvPr>
            <p:ph type="ctrTitle"/>
          </p:nvPr>
        </p:nvSpPr>
        <p:spPr/>
        <p:txBody>
          <a:bodyPr/>
          <a:lstStyle/>
          <a:p>
            <a:r>
              <a:rPr lang="en-US" dirty="0"/>
              <a:t>Liberty Lake </a:t>
            </a:r>
            <a:br>
              <a:rPr lang="en-US" dirty="0"/>
            </a:br>
            <a:r>
              <a:rPr lang="en-US" dirty="0"/>
              <a:t>Salary Commission</a:t>
            </a:r>
          </a:p>
        </p:txBody>
      </p:sp>
      <p:sp>
        <p:nvSpPr>
          <p:cNvPr id="3" name="Subtitle 2">
            <a:extLst>
              <a:ext uri="{FF2B5EF4-FFF2-40B4-BE49-F238E27FC236}">
                <a16:creationId xmlns:a16="http://schemas.microsoft.com/office/drawing/2014/main" id="{4AA97A30-8429-4417-A78F-DA2AECB9F1D0}"/>
              </a:ext>
            </a:extLst>
          </p:cNvPr>
          <p:cNvSpPr>
            <a:spLocks noGrp="1"/>
          </p:cNvSpPr>
          <p:nvPr>
            <p:ph type="subTitle" idx="1"/>
          </p:nvPr>
        </p:nvSpPr>
        <p:spPr/>
        <p:txBody>
          <a:bodyPr/>
          <a:lstStyle/>
          <a:p>
            <a:r>
              <a:rPr lang="en-US" dirty="0"/>
              <a:t>October 2024</a:t>
            </a:r>
          </a:p>
        </p:txBody>
      </p:sp>
      <p:pic>
        <p:nvPicPr>
          <p:cNvPr id="4" name="Picture 3">
            <a:extLst>
              <a:ext uri="{FF2B5EF4-FFF2-40B4-BE49-F238E27FC236}">
                <a16:creationId xmlns:a16="http://schemas.microsoft.com/office/drawing/2014/main" id="{68186E01-4E18-4C7B-B63E-08B9FAF97E54}"/>
              </a:ext>
            </a:extLst>
          </p:cNvPr>
          <p:cNvPicPr>
            <a:picLocks noChangeAspect="1"/>
          </p:cNvPicPr>
          <p:nvPr/>
        </p:nvPicPr>
        <p:blipFill>
          <a:blip r:embed="rId2"/>
          <a:stretch>
            <a:fillRect/>
          </a:stretch>
        </p:blipFill>
        <p:spPr>
          <a:xfrm>
            <a:off x="268220" y="4208220"/>
            <a:ext cx="3207845" cy="2585811"/>
          </a:xfrm>
          <a:prstGeom prst="rect">
            <a:avLst/>
          </a:prstGeom>
        </p:spPr>
      </p:pic>
    </p:spTree>
    <p:extLst>
      <p:ext uri="{BB962C8B-B14F-4D97-AF65-F5344CB8AC3E}">
        <p14:creationId xmlns:p14="http://schemas.microsoft.com/office/powerpoint/2010/main" val="952985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5D6390D8-D0CA-4123-B69F-C210E3DBBCE2}"/>
              </a:ext>
            </a:extLst>
          </p:cNvPr>
          <p:cNvGraphicFramePr/>
          <p:nvPr>
            <p:extLst>
              <p:ext uri="{D42A27DB-BD31-4B8C-83A1-F6EECF244321}">
                <p14:modId xmlns:p14="http://schemas.microsoft.com/office/powerpoint/2010/main" val="2175803578"/>
              </p:ext>
            </p:extLst>
          </p:nvPr>
        </p:nvGraphicFramePr>
        <p:xfrm>
          <a:off x="377614" y="1854200"/>
          <a:ext cx="9386146" cy="30148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a:extLst>
              <a:ext uri="{FF2B5EF4-FFF2-40B4-BE49-F238E27FC236}">
                <a16:creationId xmlns:a16="http://schemas.microsoft.com/office/drawing/2014/main" id="{C5A90539-E15E-480C-9C15-ABA42DDB72F3}"/>
              </a:ext>
            </a:extLst>
          </p:cNvPr>
          <p:cNvSpPr>
            <a:spLocks noGrp="1"/>
          </p:cNvSpPr>
          <p:nvPr>
            <p:ph type="title"/>
          </p:nvPr>
        </p:nvSpPr>
        <p:spPr>
          <a:xfrm>
            <a:off x="677334" y="609600"/>
            <a:ext cx="8596668" cy="849406"/>
          </a:xfrm>
        </p:spPr>
        <p:txBody>
          <a:bodyPr/>
          <a:lstStyle/>
          <a:p>
            <a:r>
              <a:rPr lang="en-US" dirty="0"/>
              <a:t>Process</a:t>
            </a:r>
          </a:p>
        </p:txBody>
      </p:sp>
    </p:spTree>
    <p:extLst>
      <p:ext uri="{BB962C8B-B14F-4D97-AF65-F5344CB8AC3E}">
        <p14:creationId xmlns:p14="http://schemas.microsoft.com/office/powerpoint/2010/main" val="174433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CF0F7-22C8-4905-AF29-3C01381CE241}"/>
              </a:ext>
            </a:extLst>
          </p:cNvPr>
          <p:cNvSpPr>
            <a:spLocks noGrp="1"/>
          </p:cNvSpPr>
          <p:nvPr>
            <p:ph type="title"/>
          </p:nvPr>
        </p:nvSpPr>
        <p:spPr/>
        <p:txBody>
          <a:bodyPr/>
          <a:lstStyle/>
          <a:p>
            <a:r>
              <a:rPr lang="en-US" dirty="0"/>
              <a:t>Objective</a:t>
            </a:r>
          </a:p>
        </p:txBody>
      </p:sp>
      <p:sp>
        <p:nvSpPr>
          <p:cNvPr id="3" name="Content Placeholder 2">
            <a:extLst>
              <a:ext uri="{FF2B5EF4-FFF2-40B4-BE49-F238E27FC236}">
                <a16:creationId xmlns:a16="http://schemas.microsoft.com/office/drawing/2014/main" id="{54DA9172-3FFE-4FBA-9AB9-BBF92DADE210}"/>
              </a:ext>
            </a:extLst>
          </p:cNvPr>
          <p:cNvSpPr>
            <a:spLocks noGrp="1"/>
          </p:cNvSpPr>
          <p:nvPr>
            <p:ph idx="1"/>
          </p:nvPr>
        </p:nvSpPr>
        <p:spPr/>
        <p:txBody>
          <a:bodyPr/>
          <a:lstStyle/>
          <a:p>
            <a:r>
              <a:rPr lang="en-US" dirty="0"/>
              <a:t>Ordinance No. 176-A section 5</a:t>
            </a:r>
          </a:p>
          <a:p>
            <a:pPr lvl="1"/>
            <a:r>
              <a:rPr lang="en-US" dirty="0"/>
              <a:t>It is the goal of the Salary Commission to base salaries of elected officials on realistic standards so that elected officials may be paid according to the duties of their offices and so that citizens of the highest quality may be attracted to public service.</a:t>
            </a:r>
          </a:p>
          <a:p>
            <a:r>
              <a:rPr lang="en-US" dirty="0"/>
              <a:t>Salary Commission Philosophy</a:t>
            </a:r>
          </a:p>
          <a:p>
            <a:pPr lvl="1"/>
            <a:r>
              <a:rPr lang="en-US" dirty="0"/>
              <a:t>The philosophy of the Salary Commission is to attract top candidates, and pay fair compensation for work, in compliance with statutory requirements.</a:t>
            </a:r>
          </a:p>
          <a:p>
            <a:pPr lvl="1"/>
            <a:endParaRPr lang="en-US" dirty="0"/>
          </a:p>
        </p:txBody>
      </p:sp>
    </p:spTree>
    <p:extLst>
      <p:ext uri="{BB962C8B-B14F-4D97-AF65-F5344CB8AC3E}">
        <p14:creationId xmlns:p14="http://schemas.microsoft.com/office/powerpoint/2010/main" val="17608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A825A-3564-4DBB-B879-FB493DD55960}"/>
              </a:ext>
            </a:extLst>
          </p:cNvPr>
          <p:cNvSpPr>
            <a:spLocks noGrp="1"/>
          </p:cNvSpPr>
          <p:nvPr>
            <p:ph type="title"/>
          </p:nvPr>
        </p:nvSpPr>
        <p:spPr/>
        <p:txBody>
          <a:bodyPr/>
          <a:lstStyle/>
          <a:p>
            <a:r>
              <a:rPr lang="en-US" dirty="0"/>
              <a:t>Job Role</a:t>
            </a:r>
          </a:p>
        </p:txBody>
      </p:sp>
      <p:sp>
        <p:nvSpPr>
          <p:cNvPr id="3" name="Content Placeholder 2">
            <a:extLst>
              <a:ext uri="{FF2B5EF4-FFF2-40B4-BE49-F238E27FC236}">
                <a16:creationId xmlns:a16="http://schemas.microsoft.com/office/drawing/2014/main" id="{B1374D04-B0A8-4F58-B378-33A78BAE4567}"/>
              </a:ext>
            </a:extLst>
          </p:cNvPr>
          <p:cNvSpPr>
            <a:spLocks noGrp="1"/>
          </p:cNvSpPr>
          <p:nvPr>
            <p:ph idx="1"/>
          </p:nvPr>
        </p:nvSpPr>
        <p:spPr/>
        <p:txBody>
          <a:bodyPr/>
          <a:lstStyle/>
          <a:p>
            <a:r>
              <a:rPr lang="en-US" dirty="0"/>
              <a:t>Mayor &amp; Councilmember Handbook – role description</a:t>
            </a:r>
          </a:p>
          <a:p>
            <a:pPr lvl="1"/>
            <a:r>
              <a:rPr lang="en-US" dirty="0"/>
              <a:t>Published by Association of Washington Cities (AWC) and Municipal Research &amp; Services Center of Washington (MRSC)</a:t>
            </a:r>
          </a:p>
        </p:txBody>
      </p:sp>
    </p:spTree>
    <p:extLst>
      <p:ext uri="{BB962C8B-B14F-4D97-AF65-F5344CB8AC3E}">
        <p14:creationId xmlns:p14="http://schemas.microsoft.com/office/powerpoint/2010/main" val="4212025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A75AA-2845-420D-A9EE-5D90ABEFBA7B}"/>
              </a:ext>
            </a:extLst>
          </p:cNvPr>
          <p:cNvSpPr>
            <a:spLocks noGrp="1"/>
          </p:cNvSpPr>
          <p:nvPr>
            <p:ph type="title"/>
          </p:nvPr>
        </p:nvSpPr>
        <p:spPr/>
        <p:txBody>
          <a:bodyPr/>
          <a:lstStyle/>
          <a:p>
            <a:r>
              <a:rPr lang="en-US" dirty="0"/>
              <a:t>Market Data</a:t>
            </a:r>
          </a:p>
        </p:txBody>
      </p:sp>
      <p:sp>
        <p:nvSpPr>
          <p:cNvPr id="3" name="Content Placeholder 2">
            <a:extLst>
              <a:ext uri="{FF2B5EF4-FFF2-40B4-BE49-F238E27FC236}">
                <a16:creationId xmlns:a16="http://schemas.microsoft.com/office/drawing/2014/main" id="{7AFC8F8A-482A-465A-82F2-93154BE9789E}"/>
              </a:ext>
            </a:extLst>
          </p:cNvPr>
          <p:cNvSpPr>
            <a:spLocks noGrp="1"/>
          </p:cNvSpPr>
          <p:nvPr>
            <p:ph idx="1"/>
          </p:nvPr>
        </p:nvSpPr>
        <p:spPr>
          <a:xfrm>
            <a:off x="677333" y="2160589"/>
            <a:ext cx="9184513" cy="4274394"/>
          </a:xfrm>
        </p:spPr>
        <p:txBody>
          <a:bodyPr>
            <a:normAutofit lnSpcReduction="10000"/>
          </a:bodyPr>
          <a:lstStyle/>
          <a:p>
            <a:r>
              <a:rPr lang="en-US" sz="1900" dirty="0"/>
              <a:t>Survey data </a:t>
            </a:r>
          </a:p>
          <a:p>
            <a:pPr lvl="1"/>
            <a:r>
              <a:rPr lang="en-US" sz="1500" dirty="0"/>
              <a:t>Washington State Cities &amp; Towns</a:t>
            </a:r>
          </a:p>
          <a:p>
            <a:pPr lvl="1"/>
            <a:r>
              <a:rPr lang="en-US" sz="1500" dirty="0"/>
              <a:t>Job Titles – Mayor and Councilmember</a:t>
            </a:r>
          </a:p>
          <a:p>
            <a:pPr lvl="1"/>
            <a:r>
              <a:rPr lang="en-US" sz="1500" dirty="0"/>
              <a:t>Data based on comparison of like jobs, not professional jobs or hourly rates</a:t>
            </a:r>
          </a:p>
          <a:p>
            <a:pPr lvl="1"/>
            <a:endParaRPr lang="en-US" sz="1400" dirty="0"/>
          </a:p>
          <a:p>
            <a:r>
              <a:rPr lang="en-US" sz="1900" dirty="0"/>
              <a:t>Parameters</a:t>
            </a:r>
          </a:p>
          <a:p>
            <a:pPr lvl="1"/>
            <a:r>
              <a:rPr lang="en-US" sz="1500" dirty="0"/>
              <a:t>Population 10,000 to 30,000</a:t>
            </a:r>
          </a:p>
          <a:p>
            <a:pPr lvl="1"/>
            <a:r>
              <a:rPr lang="en-US" sz="1500" dirty="0"/>
              <a:t>Form of Government – Mayor – Council (Strong Mayor)</a:t>
            </a:r>
          </a:p>
          <a:p>
            <a:pPr lvl="1"/>
            <a:r>
              <a:rPr lang="en-US" sz="1500" dirty="0"/>
              <a:t>Removed data for Mayor roles that were Full-time or benefits eligible</a:t>
            </a:r>
          </a:p>
          <a:p>
            <a:pPr lvl="1"/>
            <a:r>
              <a:rPr lang="en-US" sz="1500" dirty="0"/>
              <a:t>Aged data</a:t>
            </a:r>
          </a:p>
          <a:p>
            <a:pPr lvl="1"/>
            <a:r>
              <a:rPr lang="en-US" sz="1500" dirty="0"/>
              <a:t>Removed statistical outliers (West Richland)</a:t>
            </a:r>
          </a:p>
          <a:p>
            <a:pPr lvl="1"/>
            <a:r>
              <a:rPr lang="en-US" sz="1500" dirty="0"/>
              <a:t>Removed entities with no adjustments in previous 4 years</a:t>
            </a:r>
          </a:p>
        </p:txBody>
      </p:sp>
    </p:spTree>
    <p:extLst>
      <p:ext uri="{BB962C8B-B14F-4D97-AF65-F5344CB8AC3E}">
        <p14:creationId xmlns:p14="http://schemas.microsoft.com/office/powerpoint/2010/main" val="4016588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0FB2B-948E-4BD4-BFD9-D393CFF24024}"/>
              </a:ext>
            </a:extLst>
          </p:cNvPr>
          <p:cNvSpPr>
            <a:spLocks noGrp="1"/>
          </p:cNvSpPr>
          <p:nvPr>
            <p:ph type="title"/>
          </p:nvPr>
        </p:nvSpPr>
        <p:spPr/>
        <p:txBody>
          <a:bodyPr/>
          <a:lstStyle/>
          <a:p>
            <a:r>
              <a:rPr lang="en-US" dirty="0"/>
              <a:t>Approved Recommendation</a:t>
            </a:r>
          </a:p>
        </p:txBody>
      </p:sp>
      <p:sp>
        <p:nvSpPr>
          <p:cNvPr id="3" name="Content Placeholder 2">
            <a:extLst>
              <a:ext uri="{FF2B5EF4-FFF2-40B4-BE49-F238E27FC236}">
                <a16:creationId xmlns:a16="http://schemas.microsoft.com/office/drawing/2014/main" id="{180651B8-B66A-40DC-A8DA-3B4F90A929C1}"/>
              </a:ext>
            </a:extLst>
          </p:cNvPr>
          <p:cNvSpPr>
            <a:spLocks noGrp="1"/>
          </p:cNvSpPr>
          <p:nvPr>
            <p:ph idx="1"/>
          </p:nvPr>
        </p:nvSpPr>
        <p:spPr/>
        <p:txBody>
          <a:bodyPr>
            <a:normAutofit fontScale="92500" lnSpcReduction="20000"/>
          </a:bodyPr>
          <a:lstStyle/>
          <a:p>
            <a:r>
              <a:rPr lang="en-US" dirty="0"/>
              <a:t>Market Data Results</a:t>
            </a:r>
          </a:p>
          <a:p>
            <a:pPr lvl="1"/>
            <a:r>
              <a:rPr lang="en-US" b="1" dirty="0"/>
              <a:t>Mayor</a:t>
            </a:r>
            <a:r>
              <a:rPr lang="en-US" dirty="0"/>
              <a:t> – 10 cities</a:t>
            </a:r>
          </a:p>
          <a:p>
            <a:pPr lvl="2"/>
            <a:r>
              <a:rPr lang="en-US" dirty="0"/>
              <a:t>Aged average compensation of selected cities = $2,886/month</a:t>
            </a:r>
          </a:p>
          <a:p>
            <a:pPr lvl="3"/>
            <a:r>
              <a:rPr lang="en-US" dirty="0"/>
              <a:t>Avg. w/ all entities polled = $2,664/month</a:t>
            </a:r>
          </a:p>
          <a:p>
            <a:pPr lvl="2"/>
            <a:r>
              <a:rPr lang="en-US" dirty="0"/>
              <a:t>Current amount:  $2,500/month</a:t>
            </a:r>
          </a:p>
          <a:p>
            <a:pPr lvl="2"/>
            <a:r>
              <a:rPr lang="en-US" b="1" dirty="0"/>
              <a:t>Recommended 2025 salary:  $2,675/month (7% increase)</a:t>
            </a:r>
          </a:p>
          <a:p>
            <a:pPr lvl="3"/>
            <a:r>
              <a:rPr lang="en-US" b="1" dirty="0"/>
              <a:t>Commission will consider similar increase in 2026 if data remains consistent</a:t>
            </a:r>
          </a:p>
          <a:p>
            <a:pPr lvl="1"/>
            <a:r>
              <a:rPr lang="en-US" b="1" dirty="0"/>
              <a:t>Councilmember</a:t>
            </a:r>
            <a:r>
              <a:rPr lang="en-US" dirty="0"/>
              <a:t> – 21 cities</a:t>
            </a:r>
          </a:p>
          <a:p>
            <a:pPr lvl="2"/>
            <a:r>
              <a:rPr lang="en-US" dirty="0"/>
              <a:t>Aged average compensation = $879/month</a:t>
            </a:r>
          </a:p>
          <a:p>
            <a:pPr lvl="2"/>
            <a:r>
              <a:rPr lang="en-US" dirty="0"/>
              <a:t>Current amount: $820/month</a:t>
            </a:r>
          </a:p>
          <a:p>
            <a:pPr lvl="2"/>
            <a:r>
              <a:rPr lang="en-US" b="1" dirty="0"/>
              <a:t>Recommended 2025 salary:  $880/month (7.3% increase)</a:t>
            </a:r>
          </a:p>
          <a:p>
            <a:pPr lvl="2"/>
            <a:endParaRPr lang="en-US" b="1" dirty="0"/>
          </a:p>
          <a:p>
            <a:pPr lvl="1"/>
            <a:r>
              <a:rPr lang="en-US" b="1" dirty="0"/>
              <a:t>Effective Jan 1, 2025</a:t>
            </a:r>
          </a:p>
          <a:p>
            <a:pPr marL="914400" lvl="2" indent="0">
              <a:buNone/>
            </a:pPr>
            <a:endParaRPr lang="en-US" dirty="0"/>
          </a:p>
        </p:txBody>
      </p:sp>
    </p:spTree>
    <p:extLst>
      <p:ext uri="{BB962C8B-B14F-4D97-AF65-F5344CB8AC3E}">
        <p14:creationId xmlns:p14="http://schemas.microsoft.com/office/powerpoint/2010/main" val="122255213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279</TotalTime>
  <Words>298</Words>
  <Application>Microsoft Office PowerPoint</Application>
  <PresentationFormat>Widescreen</PresentationFormat>
  <Paragraphs>42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Liberty Lake  Salary Commission</vt:lpstr>
      <vt:lpstr>Process</vt:lpstr>
      <vt:lpstr>Objective</vt:lpstr>
      <vt:lpstr>Job Role</vt:lpstr>
      <vt:lpstr>Market Data</vt:lpstr>
      <vt:lpstr>Approved Recommendation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Lake  Salary Commission</dc:title>
  <dc:creator>J Wissmann</dc:creator>
  <cp:lastModifiedBy>Kyle Dixon</cp:lastModifiedBy>
  <cp:revision>37</cp:revision>
  <cp:lastPrinted>2023-09-19T23:53:42Z</cp:lastPrinted>
  <dcterms:created xsi:type="dcterms:W3CDTF">2019-04-17T23:14:26Z</dcterms:created>
  <dcterms:modified xsi:type="dcterms:W3CDTF">2024-09-25T20:41:43Z</dcterms:modified>
</cp:coreProperties>
</file>